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0" r:id="rId3"/>
    <p:sldId id="303" r:id="rId4"/>
    <p:sldId id="310" r:id="rId5"/>
    <p:sldId id="298" r:id="rId6"/>
    <p:sldId id="311" r:id="rId7"/>
    <p:sldId id="295" r:id="rId8"/>
    <p:sldId id="294" r:id="rId9"/>
    <p:sldId id="299" r:id="rId10"/>
    <p:sldId id="277" r:id="rId11"/>
    <p:sldId id="258" r:id="rId12"/>
    <p:sldId id="267" r:id="rId13"/>
    <p:sldId id="282" r:id="rId14"/>
    <p:sldId id="271" r:id="rId15"/>
    <p:sldId id="305" r:id="rId16"/>
    <p:sldId id="272" r:id="rId17"/>
    <p:sldId id="306" r:id="rId18"/>
    <p:sldId id="292" r:id="rId19"/>
    <p:sldId id="283" r:id="rId20"/>
    <p:sldId id="307" r:id="rId21"/>
    <p:sldId id="288" r:id="rId22"/>
    <p:sldId id="309" r:id="rId23"/>
    <p:sldId id="281" r:id="rId24"/>
    <p:sldId id="279" r:id="rId25"/>
    <p:sldId id="287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1" r:id="rId35"/>
    <p:sldId id="320" r:id="rId36"/>
  </p:sldIdLst>
  <p:sldSz cx="9906000" cy="6858000" type="A4"/>
  <p:notesSz cx="7053263" cy="9356725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E6"/>
    <a:srgbClr val="FDFCDB"/>
    <a:srgbClr val="FAF8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9" autoAdjust="0"/>
    <p:restoredTop sz="94638" autoAdjust="0"/>
  </p:normalViewPr>
  <p:slideViewPr>
    <p:cSldViewPr>
      <p:cViewPr>
        <p:scale>
          <a:sx n="66" d="100"/>
          <a:sy n="66" d="100"/>
        </p:scale>
        <p:origin x="-3000" y="-106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Power vs. temp difference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xVal>
            <c:numRef>
              <c:f>Sheet1!$A$3:$A$12</c:f>
              <c:numCache>
                <c:formatCode>General</c:formatCode>
                <c:ptCount val="10"/>
                <c:pt idx="0">
                  <c:v>0.2</c:v>
                </c:pt>
                <c:pt idx="1">
                  <c:v>6</c:v>
                </c:pt>
                <c:pt idx="2">
                  <c:v>16</c:v>
                </c:pt>
                <c:pt idx="3">
                  <c:v>28</c:v>
                </c:pt>
                <c:pt idx="4">
                  <c:v>40</c:v>
                </c:pt>
                <c:pt idx="5">
                  <c:v>46</c:v>
                </c:pt>
                <c:pt idx="6">
                  <c:v>54</c:v>
                </c:pt>
                <c:pt idx="7">
                  <c:v>55</c:v>
                </c:pt>
                <c:pt idx="8">
                  <c:v>54</c:v>
                </c:pt>
                <c:pt idx="9">
                  <c:v>45</c:v>
                </c:pt>
              </c:numCache>
            </c:numRef>
          </c:xVal>
          <c:yVal>
            <c:numRef>
              <c:f>Sheet1!$F$3:$F$10</c:f>
              <c:numCache>
                <c:formatCode>0.0000</c:formatCode>
                <c:ptCount val="8"/>
                <c:pt idx="0">
                  <c:v>1.8145161290322581E-6</c:v>
                </c:pt>
                <c:pt idx="1">
                  <c:v>6.9750000000000003E-3</c:v>
                </c:pt>
                <c:pt idx="2">
                  <c:v>4.4158064516129039E-2</c:v>
                </c:pt>
                <c:pt idx="3">
                  <c:v>0.14498064516129031</c:v>
                </c:pt>
                <c:pt idx="4">
                  <c:v>0.28310987903225809</c:v>
                </c:pt>
                <c:pt idx="5">
                  <c:v>0.36907439516129031</c:v>
                </c:pt>
                <c:pt idx="6">
                  <c:v>0.51612903225806461</c:v>
                </c:pt>
                <c:pt idx="7">
                  <c:v>0.52911290322580651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027456"/>
        <c:axId val="39029376"/>
      </c:scatterChart>
      <c:valAx>
        <c:axId val="390274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Temperature</a:t>
                </a:r>
                <a:r>
                  <a:rPr lang="en-US" baseline="0"/>
                  <a:t> difference, C</a:t>
                </a: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39029376"/>
        <c:crosses val="autoZero"/>
        <c:crossBetween val="midCat"/>
      </c:valAx>
      <c:valAx>
        <c:axId val="3902937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Power output, W</a:t>
                </a:r>
              </a:p>
            </c:rich>
          </c:tx>
          <c:overlay val="0"/>
        </c:title>
        <c:numFmt formatCode="0.0000" sourceLinked="1"/>
        <c:majorTickMark val="none"/>
        <c:minorTickMark val="none"/>
        <c:tickLblPos val="nextTo"/>
        <c:crossAx val="39027456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Voltage vs temp difference, C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dLbls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Sheet1!$A$3:$A$12</c:f>
              <c:numCache>
                <c:formatCode>General</c:formatCode>
                <c:ptCount val="10"/>
                <c:pt idx="0">
                  <c:v>0.2</c:v>
                </c:pt>
                <c:pt idx="1">
                  <c:v>6</c:v>
                </c:pt>
                <c:pt idx="2">
                  <c:v>16</c:v>
                </c:pt>
                <c:pt idx="3">
                  <c:v>28</c:v>
                </c:pt>
                <c:pt idx="4">
                  <c:v>40</c:v>
                </c:pt>
                <c:pt idx="5">
                  <c:v>46</c:v>
                </c:pt>
                <c:pt idx="6">
                  <c:v>54</c:v>
                </c:pt>
                <c:pt idx="7">
                  <c:v>55</c:v>
                </c:pt>
                <c:pt idx="8">
                  <c:v>54</c:v>
                </c:pt>
                <c:pt idx="9">
                  <c:v>45</c:v>
                </c:pt>
              </c:numCache>
            </c:numRef>
          </c:xVal>
          <c:yVal>
            <c:numRef>
              <c:f>Sheet1!$B$3:$B$12</c:f>
              <c:numCache>
                <c:formatCode>General</c:formatCode>
                <c:ptCount val="10"/>
                <c:pt idx="0">
                  <c:v>3.8999999999999998E-3</c:v>
                </c:pt>
                <c:pt idx="1">
                  <c:v>0.23699999999999999</c:v>
                </c:pt>
                <c:pt idx="2">
                  <c:v>0.60299999999999998</c:v>
                </c:pt>
                <c:pt idx="3">
                  <c:v>1.099</c:v>
                </c:pt>
                <c:pt idx="4">
                  <c:v>1.554</c:v>
                </c:pt>
                <c:pt idx="5">
                  <c:v>1.784</c:v>
                </c:pt>
                <c:pt idx="6">
                  <c:v>2.1</c:v>
                </c:pt>
                <c:pt idx="7">
                  <c:v>2.13</c:v>
                </c:pt>
                <c:pt idx="8">
                  <c:v>2.085</c:v>
                </c:pt>
                <c:pt idx="9">
                  <c:v>1.7330000000000001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473152"/>
        <c:axId val="39475072"/>
      </c:scatterChart>
      <c:valAx>
        <c:axId val="39473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Temp.difference, 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39475072"/>
        <c:crosses val="autoZero"/>
        <c:crossBetween val="midCat"/>
      </c:valAx>
      <c:valAx>
        <c:axId val="3947507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Voltage, V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39473152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мА</c:v>
                </c:pt>
              </c:strCache>
            </c:strRef>
          </c:tx>
          <c:marker>
            <c:symbol val="none"/>
          </c:marker>
          <c:x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2.9</c:v>
                </c:pt>
                <c:pt idx="32">
                  <c:v>2.8</c:v>
                </c:pt>
                <c:pt idx="33">
                  <c:v>2.7</c:v>
                </c:pt>
                <c:pt idx="34">
                  <c:v>2.6</c:v>
                </c:pt>
                <c:pt idx="35">
                  <c:v>2.5</c:v>
                </c:pt>
                <c:pt idx="36">
                  <c:v>2.4</c:v>
                </c:pt>
                <c:pt idx="37">
                  <c:v>2.2999999999999998</c:v>
                </c:pt>
                <c:pt idx="38">
                  <c:v>2.2000000000000002</c:v>
                </c:pt>
                <c:pt idx="39">
                  <c:v>2.1</c:v>
                </c:pt>
                <c:pt idx="40">
                  <c:v>2</c:v>
                </c:pt>
                <c:pt idx="41">
                  <c:v>1.9</c:v>
                </c:pt>
                <c:pt idx="42">
                  <c:v>1.8</c:v>
                </c:pt>
                <c:pt idx="43">
                  <c:v>1.7</c:v>
                </c:pt>
                <c:pt idx="44">
                  <c:v>1.6</c:v>
                </c:pt>
                <c:pt idx="45">
                  <c:v>1.5</c:v>
                </c:pt>
                <c:pt idx="46">
                  <c:v>1.4</c:v>
                </c:pt>
                <c:pt idx="47">
                  <c:v>1.3</c:v>
                </c:pt>
                <c:pt idx="48">
                  <c:v>1.2</c:v>
                </c:pt>
                <c:pt idx="49">
                  <c:v>1.1000000000000001</c:v>
                </c:pt>
                <c:pt idx="50">
                  <c:v>1</c:v>
                </c:pt>
                <c:pt idx="51">
                  <c:v>0.9</c:v>
                </c:pt>
                <c:pt idx="52">
                  <c:v>0.8</c:v>
                </c:pt>
                <c:pt idx="53">
                  <c:v>0.7</c:v>
                </c:pt>
                <c:pt idx="54">
                  <c:v>0.6</c:v>
                </c:pt>
                <c:pt idx="55">
                  <c:v>0.5</c:v>
                </c:pt>
                <c:pt idx="56">
                  <c:v>0.4</c:v>
                </c:pt>
                <c:pt idx="57">
                  <c:v>0.3</c:v>
                </c:pt>
                <c:pt idx="58">
                  <c:v>0.2</c:v>
                </c:pt>
                <c:pt idx="59">
                  <c:v>0.1</c:v>
                </c:pt>
                <c:pt idx="60">
                  <c:v>0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0.01</c:v>
                </c:pt>
                <c:pt idx="17">
                  <c:v>0.01</c:v>
                </c:pt>
                <c:pt idx="18">
                  <c:v>0.01</c:v>
                </c:pt>
                <c:pt idx="19">
                  <c:v>0.03</c:v>
                </c:pt>
                <c:pt idx="20">
                  <c:v>0.04</c:v>
                </c:pt>
                <c:pt idx="21">
                  <c:v>0.05</c:v>
                </c:pt>
                <c:pt idx="22">
                  <c:v>0.06</c:v>
                </c:pt>
                <c:pt idx="23">
                  <c:v>0.06</c:v>
                </c:pt>
                <c:pt idx="24">
                  <c:v>0.09</c:v>
                </c:pt>
                <c:pt idx="25">
                  <c:v>0.1</c:v>
                </c:pt>
                <c:pt idx="26">
                  <c:v>0.11</c:v>
                </c:pt>
                <c:pt idx="27">
                  <c:v>0.12</c:v>
                </c:pt>
                <c:pt idx="28">
                  <c:v>0.13</c:v>
                </c:pt>
                <c:pt idx="29">
                  <c:v>0.14000000000000001</c:v>
                </c:pt>
                <c:pt idx="30">
                  <c:v>0.17</c:v>
                </c:pt>
                <c:pt idx="31">
                  <c:v>0.1</c:v>
                </c:pt>
                <c:pt idx="32">
                  <c:v>0.08</c:v>
                </c:pt>
                <c:pt idx="33">
                  <c:v>0.06</c:v>
                </c:pt>
                <c:pt idx="34">
                  <c:v>0.05</c:v>
                </c:pt>
                <c:pt idx="35">
                  <c:v>0.03</c:v>
                </c:pt>
                <c:pt idx="36">
                  <c:v>0.02</c:v>
                </c:pt>
                <c:pt idx="37">
                  <c:v>0.01</c:v>
                </c:pt>
                <c:pt idx="38">
                  <c:v>0.01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761600"/>
        <c:axId val="42763392"/>
      </c:scatterChart>
      <c:valAx>
        <c:axId val="427616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763392"/>
        <c:crosses val="autoZero"/>
        <c:crossBetween val="midCat"/>
      </c:valAx>
      <c:valAx>
        <c:axId val="427633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2761600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0.23205796150481189"/>
          <c:y val="0.21795166229221347"/>
          <c:w val="0.73864348206474195"/>
          <c:h val="0.753795931758530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marker>
            <c:symbol val="none"/>
          </c:marker>
          <c:x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2.9</c:v>
                </c:pt>
                <c:pt idx="32">
                  <c:v>2.8</c:v>
                </c:pt>
                <c:pt idx="33">
                  <c:v>2.7</c:v>
                </c:pt>
                <c:pt idx="34">
                  <c:v>2.6</c:v>
                </c:pt>
                <c:pt idx="35">
                  <c:v>2.5</c:v>
                </c:pt>
                <c:pt idx="36">
                  <c:v>2.4</c:v>
                </c:pt>
                <c:pt idx="37">
                  <c:v>2.2999999999999998</c:v>
                </c:pt>
                <c:pt idx="38">
                  <c:v>2.2000000000000002</c:v>
                </c:pt>
                <c:pt idx="39">
                  <c:v>2.1</c:v>
                </c:pt>
                <c:pt idx="40">
                  <c:v>2</c:v>
                </c:pt>
                <c:pt idx="41">
                  <c:v>1.9</c:v>
                </c:pt>
                <c:pt idx="42">
                  <c:v>1.8</c:v>
                </c:pt>
                <c:pt idx="43">
                  <c:v>1.7</c:v>
                </c:pt>
                <c:pt idx="44">
                  <c:v>1.6</c:v>
                </c:pt>
                <c:pt idx="45">
                  <c:v>1.5</c:v>
                </c:pt>
                <c:pt idx="46">
                  <c:v>1.4</c:v>
                </c:pt>
                <c:pt idx="47">
                  <c:v>1.3</c:v>
                </c:pt>
                <c:pt idx="48">
                  <c:v>1.2</c:v>
                </c:pt>
                <c:pt idx="49">
                  <c:v>1.1000000000000001</c:v>
                </c:pt>
                <c:pt idx="50">
                  <c:v>1</c:v>
                </c:pt>
                <c:pt idx="51">
                  <c:v>0.9</c:v>
                </c:pt>
                <c:pt idx="52">
                  <c:v>0.8</c:v>
                </c:pt>
                <c:pt idx="53">
                  <c:v>0.7</c:v>
                </c:pt>
                <c:pt idx="54">
                  <c:v>0.6</c:v>
                </c:pt>
                <c:pt idx="55">
                  <c:v>0.5</c:v>
                </c:pt>
                <c:pt idx="56">
                  <c:v>0.4</c:v>
                </c:pt>
                <c:pt idx="57">
                  <c:v>0.3</c:v>
                </c:pt>
                <c:pt idx="58">
                  <c:v>0.2</c:v>
                </c:pt>
                <c:pt idx="59">
                  <c:v>0.1</c:v>
                </c:pt>
                <c:pt idx="60">
                  <c:v>0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0.01</c:v>
                </c:pt>
                <c:pt idx="21">
                  <c:v>0.02</c:v>
                </c:pt>
                <c:pt idx="22">
                  <c:v>0.03</c:v>
                </c:pt>
                <c:pt idx="23">
                  <c:v>0.03</c:v>
                </c:pt>
                <c:pt idx="24">
                  <c:v>0.03</c:v>
                </c:pt>
                <c:pt idx="25">
                  <c:v>0.05</c:v>
                </c:pt>
                <c:pt idx="26">
                  <c:v>0.05</c:v>
                </c:pt>
                <c:pt idx="27">
                  <c:v>0.06</c:v>
                </c:pt>
                <c:pt idx="28">
                  <c:v>7.0000000000000007E-2</c:v>
                </c:pt>
                <c:pt idx="29">
                  <c:v>0.08</c:v>
                </c:pt>
                <c:pt idx="30">
                  <c:v>0.1</c:v>
                </c:pt>
                <c:pt idx="31">
                  <c:v>7.0000000000000007E-2</c:v>
                </c:pt>
                <c:pt idx="32">
                  <c:v>0.06</c:v>
                </c:pt>
                <c:pt idx="33">
                  <c:v>0.04</c:v>
                </c:pt>
                <c:pt idx="34">
                  <c:v>0.03</c:v>
                </c:pt>
                <c:pt idx="35">
                  <c:v>0.02</c:v>
                </c:pt>
                <c:pt idx="36">
                  <c:v>0.01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779776"/>
        <c:axId val="42781312"/>
      </c:scatterChart>
      <c:valAx>
        <c:axId val="42779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781312"/>
        <c:crosses val="autoZero"/>
        <c:crossBetween val="midCat"/>
      </c:valAx>
      <c:valAx>
        <c:axId val="42781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2779776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C851B-8B59-46BE-ADCB-7E65C577170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97C97-4B81-4061-B5E4-5DB1F9091D4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F0D8B-B3EF-45F3-86A8-90C82D1B85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BAD42-0A3E-4B67-B7FA-7CEF0EC89E3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7F1C9-AB4C-44DC-A618-077208736BB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F9C8D-32EF-407C-BB1C-E8FF4C010E3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72125-65D2-4D63-8E40-F00A88AE7B8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5B439-BF21-41CB-9E75-FFF95DB8CF8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5F301-94B3-450A-B692-38291D77931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0EF81-903E-4F7F-B516-E2D41FCDA6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044E3-6855-4081-9B49-32EB6195C1B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6083883-6E15-4A17-A86E-079EBEA7542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pic>
        <p:nvPicPr>
          <p:cNvPr id="6149" name="Picture 1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324600"/>
            <a:ext cx="4302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 userDrawn="1"/>
        </p:nvSpPr>
        <p:spPr bwMode="auto">
          <a:xfrm>
            <a:off x="533400" y="6461125"/>
            <a:ext cx="1981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i="1"/>
              <a:t>ICNAAM-2012</a:t>
            </a:r>
            <a:endParaRPr lang="ru-RU" sz="2000" b="1" i="1"/>
          </a:p>
        </p:txBody>
      </p:sp>
      <p:pic>
        <p:nvPicPr>
          <p:cNvPr id="6151" name="Picture 14" descr="trademark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610600" y="6516688"/>
            <a:ext cx="129540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mitri.godovsky\Desktop\CAM00033.mp4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3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mitri.godovsky\Desktop\CAM00053.mp4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mitri.godovsky\Desktop\Rotated%20Video.avi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0.png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8"/>
          <p:cNvSpPr>
            <a:spLocks noChangeArrowheads="1"/>
          </p:cNvSpPr>
          <p:nvPr/>
        </p:nvSpPr>
        <p:spPr bwMode="auto">
          <a:xfrm>
            <a:off x="0" y="-63043"/>
            <a:ext cx="9906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800" b="1" dirty="0" smtClean="0"/>
              <a:t>Resistive switch Red-Ox behavior as mechanism behind the operation of polyaniline </a:t>
            </a:r>
            <a:r>
              <a:rPr lang="en-US" sz="2800" b="1" dirty="0" err="1" smtClean="0"/>
              <a:t>memristors</a:t>
            </a:r>
            <a:r>
              <a:rPr lang="en-US" sz="2800" b="1" dirty="0" smtClean="0"/>
              <a:t> and neural network </a:t>
            </a:r>
            <a:r>
              <a:rPr lang="en-US" sz="2800" b="1" dirty="0" smtClean="0"/>
              <a:t>elements</a:t>
            </a:r>
            <a:r>
              <a:rPr lang="en-US" sz="2800" b="1" dirty="0"/>
              <a:t> </a:t>
            </a:r>
            <a:r>
              <a:rPr lang="en-US" sz="2800" b="1" dirty="0" smtClean="0"/>
              <a:t>and PANI-based </a:t>
            </a:r>
            <a:r>
              <a:rPr lang="en-US" sz="2800" b="1" dirty="0" err="1" smtClean="0"/>
              <a:t>thermolectrochemical</a:t>
            </a:r>
            <a:r>
              <a:rPr lang="en-US" sz="2800" b="1" smtClean="0"/>
              <a:t> cells</a:t>
            </a:r>
            <a:endParaRPr lang="ru-RU" sz="2800" b="1" dirty="0"/>
          </a:p>
        </p:txBody>
      </p:sp>
      <p:sp>
        <p:nvSpPr>
          <p:cNvPr id="8196" name="Rectangle 9"/>
          <p:cNvSpPr>
            <a:spLocks noChangeArrowheads="1"/>
          </p:cNvSpPr>
          <p:nvPr/>
        </p:nvSpPr>
        <p:spPr bwMode="auto">
          <a:xfrm>
            <a:off x="1592605" y="1609557"/>
            <a:ext cx="6790641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en-US" sz="1600" dirty="0">
              <a:latin typeface="Calibri" pitchFamily="34" charset="0"/>
            </a:endParaRPr>
          </a:p>
          <a:p>
            <a:pPr algn="ctr"/>
            <a:r>
              <a:rPr lang="en-US" sz="1600" dirty="0">
                <a:latin typeface="Calibri" pitchFamily="34" charset="0"/>
              </a:rPr>
              <a:t>         </a:t>
            </a:r>
            <a:r>
              <a:rPr lang="en-US" i="1" dirty="0">
                <a:latin typeface="Calibri" pitchFamily="34" charset="0"/>
              </a:rPr>
              <a:t>O.Bogomolova</a:t>
            </a:r>
            <a:r>
              <a:rPr lang="en-US" i="1" baseline="30000" dirty="0">
                <a:latin typeface="Calibri" pitchFamily="34" charset="0"/>
              </a:rPr>
              <a:t>1</a:t>
            </a:r>
            <a:r>
              <a:rPr lang="en-US" i="1" dirty="0">
                <a:latin typeface="Calibri" pitchFamily="34" charset="0"/>
              </a:rPr>
              <a:t> </a:t>
            </a:r>
            <a:r>
              <a:rPr lang="ru-RU" i="1" dirty="0">
                <a:latin typeface="Calibri" pitchFamily="34" charset="0"/>
              </a:rPr>
              <a:t>, </a:t>
            </a:r>
            <a:r>
              <a:rPr lang="en-US" i="1" dirty="0">
                <a:latin typeface="Calibri" pitchFamily="34" charset="0"/>
              </a:rPr>
              <a:t>J.Boeva</a:t>
            </a:r>
            <a:r>
              <a:rPr lang="en-US" i="1" baseline="30000" dirty="0">
                <a:latin typeface="Calibri" pitchFamily="34" charset="0"/>
              </a:rPr>
              <a:t>1</a:t>
            </a:r>
            <a:r>
              <a:rPr lang="en-US" i="1" dirty="0">
                <a:latin typeface="Calibri" pitchFamily="34" charset="0"/>
              </a:rPr>
              <a:t>, V.Sergeyev</a:t>
            </a:r>
            <a:r>
              <a:rPr lang="en-US" i="1" baseline="30000" dirty="0">
                <a:latin typeface="Calibri" pitchFamily="34" charset="0"/>
              </a:rPr>
              <a:t>1</a:t>
            </a:r>
            <a:r>
              <a:rPr lang="en-US" i="1" u="sng" dirty="0">
                <a:latin typeface="Calibri" pitchFamily="34" charset="0"/>
              </a:rPr>
              <a:t>, D.Godovsky</a:t>
            </a:r>
            <a:r>
              <a:rPr lang="en-US" i="1" u="sng" baseline="30000" dirty="0">
                <a:latin typeface="Calibri" pitchFamily="34" charset="0"/>
              </a:rPr>
              <a:t>2</a:t>
            </a:r>
          </a:p>
          <a:p>
            <a:pPr algn="ctr"/>
            <a:r>
              <a:rPr lang="en-US" i="1" baseline="30000" dirty="0">
                <a:latin typeface="Calibri" pitchFamily="34" charset="0"/>
              </a:rPr>
              <a:t>1</a:t>
            </a:r>
            <a:r>
              <a:rPr lang="en-US" i="1" dirty="0">
                <a:latin typeface="Calibri" pitchFamily="34" charset="0"/>
              </a:rPr>
              <a:t> Moscow State University, Chemistry Dept., </a:t>
            </a:r>
            <a:r>
              <a:rPr lang="en-US" i="1" dirty="0" err="1">
                <a:latin typeface="Calibri" pitchFamily="34" charset="0"/>
              </a:rPr>
              <a:t>Vorobievy</a:t>
            </a:r>
            <a:r>
              <a:rPr lang="en-US" i="1" dirty="0">
                <a:latin typeface="Calibri" pitchFamily="34" charset="0"/>
              </a:rPr>
              <a:t> Gory, 1 Moscow</a:t>
            </a:r>
          </a:p>
          <a:p>
            <a:pPr algn="ctr"/>
            <a:r>
              <a:rPr lang="en-US" i="1" baseline="30000" dirty="0">
                <a:latin typeface="Calibri" pitchFamily="34" charset="0"/>
              </a:rPr>
              <a:t>2</a:t>
            </a:r>
            <a:r>
              <a:rPr lang="en-US" i="1" dirty="0">
                <a:latin typeface="Calibri" pitchFamily="34" charset="0"/>
              </a:rPr>
              <a:t> INEOS RAS, </a:t>
            </a:r>
            <a:r>
              <a:rPr lang="en-US" i="1" dirty="0" err="1">
                <a:latin typeface="Calibri" pitchFamily="34" charset="0"/>
              </a:rPr>
              <a:t>Vavilova</a:t>
            </a:r>
            <a:r>
              <a:rPr lang="en-US" i="1" dirty="0">
                <a:latin typeface="Calibri" pitchFamily="34" charset="0"/>
              </a:rPr>
              <a:t> </a:t>
            </a:r>
            <a:r>
              <a:rPr lang="en-US" i="1" dirty="0" err="1">
                <a:latin typeface="Calibri" pitchFamily="34" charset="0"/>
              </a:rPr>
              <a:t>str</a:t>
            </a:r>
            <a:r>
              <a:rPr lang="en-US" i="1" dirty="0">
                <a:latin typeface="Calibri" pitchFamily="34" charset="0"/>
              </a:rPr>
              <a:t>, 28, </a:t>
            </a:r>
            <a:r>
              <a:rPr lang="en-US" i="1" dirty="0" smtClean="0">
                <a:latin typeface="Calibri" pitchFamily="34" charset="0"/>
              </a:rPr>
              <a:t>Moscow</a:t>
            </a:r>
          </a:p>
          <a:p>
            <a:pPr algn="ctr"/>
            <a:r>
              <a:rPr lang="en-US" i="1" dirty="0" smtClean="0">
                <a:latin typeface="Calibri" pitchFamily="34" charset="0"/>
              </a:rPr>
              <a:t>Also at LG TCM, LG Electronics, Moscow, </a:t>
            </a:r>
            <a:r>
              <a:rPr lang="en-US" i="1" dirty="0" err="1" smtClean="0">
                <a:latin typeface="Calibri" pitchFamily="34" charset="0"/>
              </a:rPr>
              <a:t>Paveletskaya</a:t>
            </a:r>
            <a:r>
              <a:rPr lang="en-US" i="1" dirty="0" smtClean="0">
                <a:latin typeface="Calibri" pitchFamily="34" charset="0"/>
              </a:rPr>
              <a:t>, 2/3</a:t>
            </a:r>
            <a:endParaRPr lang="ru-RU" i="1" dirty="0">
              <a:latin typeface="Calibri" pitchFamily="34" charset="0"/>
            </a:endParaRPr>
          </a:p>
        </p:txBody>
      </p:sp>
      <p:sp>
        <p:nvSpPr>
          <p:cNvPr id="8197" name="Rectangle 10"/>
          <p:cNvSpPr>
            <a:spLocks noChangeArrowheads="1"/>
          </p:cNvSpPr>
          <p:nvPr/>
        </p:nvSpPr>
        <p:spPr bwMode="auto">
          <a:xfrm>
            <a:off x="4859338" y="2046288"/>
            <a:ext cx="1857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pic>
        <p:nvPicPr>
          <p:cNvPr id="11265" name="Picture 1" descr="C:\Users\dmitri.godovsky\Desktop\sm_0_four_circuit_elmnts_6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1782" y="3080766"/>
            <a:ext cx="4683418" cy="2786634"/>
          </a:xfrm>
          <a:prstGeom prst="rect">
            <a:avLst/>
          </a:prstGeom>
          <a:noFill/>
        </p:spPr>
      </p:pic>
      <p:sp>
        <p:nvSpPr>
          <p:cNvPr id="10" name="Содержимое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12744"/>
            <a:ext cx="2362200" cy="84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974810"/>
            <a:ext cx="9677400" cy="550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304800" y="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 smtClean="0"/>
              <a:t>RED-OX STATES OF </a:t>
            </a:r>
            <a:r>
              <a:rPr lang="en-US" sz="2400" b="1" dirty="0" err="1" smtClean="0"/>
              <a:t>PANi</a:t>
            </a:r>
            <a:r>
              <a:rPr lang="en-US" sz="2400" b="1" dirty="0" smtClean="0"/>
              <a:t> AND ELECTROCHEMICAL TRANSITIONS BETWEEN THEM</a:t>
            </a:r>
            <a:endParaRPr lang="ru-RU" sz="24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5231"/>
            <a:ext cx="265747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09600"/>
            <a:ext cx="370475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Прямоугольник 10"/>
          <p:cNvSpPr>
            <a:spLocks noChangeArrowheads="1"/>
          </p:cNvSpPr>
          <p:nvPr/>
        </p:nvSpPr>
        <p:spPr bwMode="auto">
          <a:xfrm>
            <a:off x="609600" y="0"/>
            <a:ext cx="90503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cs typeface="Arial" charset="0"/>
              </a:rPr>
              <a:t>MEASUREMENT SET UP AND EXPERIMENTAL PROCEDURE</a:t>
            </a:r>
            <a:endParaRPr lang="ru-RU" sz="2400" b="1" dirty="0">
              <a:cs typeface="Arial" charset="0"/>
            </a:endParaRPr>
          </a:p>
        </p:txBody>
      </p:sp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1063" y="1754188"/>
            <a:ext cx="1163637" cy="197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5" name="TextBox 18"/>
          <p:cNvSpPr txBox="1">
            <a:spLocks noChangeArrowheads="1"/>
          </p:cNvSpPr>
          <p:nvPr/>
        </p:nvSpPr>
        <p:spPr bwMode="auto">
          <a:xfrm>
            <a:off x="3124200" y="3581400"/>
            <a:ext cx="1474788" cy="122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latin typeface="Calibri" pitchFamily="34" charset="0"/>
              </a:rPr>
              <a:t>Solution</a:t>
            </a:r>
            <a:r>
              <a:rPr lang="ru-RU" b="1" dirty="0">
                <a:latin typeface="Calibri" pitchFamily="34" charset="0"/>
              </a:rPr>
              <a:t> </a:t>
            </a:r>
            <a:r>
              <a:rPr lang="en-US" b="1" dirty="0" err="1" smtClean="0">
                <a:latin typeface="Calibri" pitchFamily="34" charset="0"/>
              </a:rPr>
              <a:t>HCl</a:t>
            </a:r>
            <a:r>
              <a:rPr lang="en-US" b="1" dirty="0" smtClean="0">
                <a:latin typeface="Calibri" pitchFamily="34" charset="0"/>
              </a:rPr>
              <a:t>/LiClO</a:t>
            </a:r>
            <a:r>
              <a:rPr lang="en-US" b="1" baseline="-25000" dirty="0" smtClean="0">
                <a:latin typeface="Calibri" pitchFamily="34" charset="0"/>
              </a:rPr>
              <a:t>4</a:t>
            </a:r>
            <a:endParaRPr lang="en-US" b="1" baseline="-25000" dirty="0">
              <a:latin typeface="Calibri" pitchFamily="34" charset="0"/>
            </a:endParaRPr>
          </a:p>
          <a:p>
            <a:r>
              <a:rPr lang="en-US" b="1" baseline="-25000" dirty="0">
                <a:latin typeface="Calibri" pitchFamily="34" charset="0"/>
              </a:rPr>
              <a:t> </a:t>
            </a:r>
            <a:r>
              <a:rPr lang="en-US" sz="2800" b="1" baseline="-25000" dirty="0" err="1" smtClean="0">
                <a:latin typeface="Calibri" pitchFamily="34" charset="0"/>
              </a:rPr>
              <a:t>acetonytile</a:t>
            </a:r>
            <a:r>
              <a:rPr lang="en-US" sz="2800" b="1" baseline="-25000" dirty="0" smtClean="0">
                <a:latin typeface="Calibri" pitchFamily="34" charset="0"/>
              </a:rPr>
              <a:t>, water</a:t>
            </a:r>
            <a:endParaRPr lang="ru-RU" sz="2400" b="1" baseline="-25000" dirty="0">
              <a:latin typeface="Calibri" pitchFamily="34" charset="0"/>
            </a:endParaRPr>
          </a:p>
        </p:txBody>
      </p:sp>
      <p:sp>
        <p:nvSpPr>
          <p:cNvPr id="12298" name="TextBox 23"/>
          <p:cNvSpPr txBox="1">
            <a:spLocks noChangeArrowheads="1"/>
          </p:cNvSpPr>
          <p:nvPr/>
        </p:nvSpPr>
        <p:spPr bwMode="auto">
          <a:xfrm>
            <a:off x="4419600" y="3962400"/>
            <a:ext cx="12732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500" dirty="0">
                <a:latin typeface="Calibri" pitchFamily="34" charset="0"/>
              </a:rPr>
              <a:t> </a:t>
            </a:r>
            <a:r>
              <a:rPr lang="en-US" b="1" dirty="0">
                <a:latin typeface="Calibri" pitchFamily="34" charset="0"/>
              </a:rPr>
              <a:t>ITO glasses</a:t>
            </a:r>
            <a:endParaRPr lang="ru-RU" sz="1500" b="1" baseline="-25000" dirty="0">
              <a:latin typeface="Calibri" pitchFamily="34" charset="0"/>
            </a:endParaRPr>
          </a:p>
        </p:txBody>
      </p:sp>
      <p:sp>
        <p:nvSpPr>
          <p:cNvPr id="12299" name="TextBox 24"/>
          <p:cNvSpPr txBox="1">
            <a:spLocks noChangeArrowheads="1"/>
          </p:cNvSpPr>
          <p:nvPr/>
        </p:nvSpPr>
        <p:spPr bwMode="auto">
          <a:xfrm>
            <a:off x="5867400" y="3124200"/>
            <a:ext cx="14519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baseline="-25000" dirty="0">
                <a:latin typeface="Calibri" pitchFamily="34" charset="0"/>
              </a:rPr>
              <a:t> </a:t>
            </a:r>
            <a:r>
              <a:rPr lang="en-US" sz="2400" b="1" baseline="-25000" dirty="0">
                <a:latin typeface="Calibri" pitchFamily="34" charset="0"/>
              </a:rPr>
              <a:t>Measured film</a:t>
            </a:r>
            <a:endParaRPr lang="ru-RU" sz="2400" b="1" baseline="-25000" dirty="0">
              <a:latin typeface="Calibri" pitchFamily="34" charset="0"/>
            </a:endParaRPr>
          </a:p>
        </p:txBody>
      </p:sp>
      <p:pic>
        <p:nvPicPr>
          <p:cNvPr id="12303" name="Picture 21" descr="https://mail.yandex.ru/message_part/IMG018.jpg?hid=1.2&amp;ids=2060000002621352488&amp;no_disposition=y&amp;name=IMG01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2895600"/>
            <a:ext cx="2667000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600200"/>
            <a:ext cx="1447800" cy="246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Прямая соединительная линия 25"/>
          <p:cNvCxnSpPr/>
          <p:nvPr/>
        </p:nvCxnSpPr>
        <p:spPr bwMode="auto">
          <a:xfrm>
            <a:off x="5181600" y="2971800"/>
            <a:ext cx="887413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 bwMode="auto">
          <a:xfrm flipH="1">
            <a:off x="4876800" y="3505200"/>
            <a:ext cx="333375" cy="533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 bwMode="auto">
          <a:xfrm rot="10800000" flipV="1">
            <a:off x="4267200" y="3048000"/>
            <a:ext cx="735013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 bwMode="auto">
          <a:xfrm rot="5400000">
            <a:off x="4633912" y="3671888"/>
            <a:ext cx="533400" cy="200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838200" y="2819400"/>
            <a:ext cx="2362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Electrochemical </a:t>
            </a:r>
            <a:r>
              <a:rPr lang="en-US" b="1" dirty="0" err="1"/>
              <a:t>potentiostat</a:t>
            </a:r>
            <a:endParaRPr lang="el-GR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5231"/>
            <a:ext cx="265747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-1371600" y="0"/>
            <a:ext cx="11277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                            </a:t>
            </a:r>
            <a:r>
              <a:rPr lang="en-US" sz="2400" b="1" dirty="0" err="1" smtClean="0"/>
              <a:t>PANi</a:t>
            </a:r>
            <a:r>
              <a:rPr lang="en-US" sz="2400" b="1" dirty="0" smtClean="0"/>
              <a:t> IN SOLUTION OF LiClO</a:t>
            </a:r>
            <a:r>
              <a:rPr lang="en-US" sz="2400" b="1" baseline="-25000" dirty="0" smtClean="0"/>
              <a:t>4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HCl</a:t>
            </a:r>
            <a:r>
              <a:rPr lang="en-US" sz="2400" b="1" dirty="0" smtClean="0"/>
              <a:t> CYCLOVOLTAMMETRY</a:t>
            </a:r>
            <a:endParaRPr lang="en-US" sz="2400" b="1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90600" y="5105400"/>
            <a:ext cx="3810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Cyclovoltammogramm</a:t>
            </a:r>
            <a:r>
              <a:rPr lang="en-US" b="1" dirty="0"/>
              <a:t> in 0.1 M </a:t>
            </a:r>
            <a:r>
              <a:rPr lang="en-US" b="1" dirty="0" err="1"/>
              <a:t>HCl</a:t>
            </a:r>
            <a:r>
              <a:rPr lang="en-US" b="1" dirty="0"/>
              <a:t> in water</a:t>
            </a:r>
            <a:endParaRPr lang="el-GR" b="1" dirty="0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5715000" y="5105400"/>
            <a:ext cx="3962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Cyclovoltammogramm</a:t>
            </a:r>
            <a:r>
              <a:rPr lang="en-US" b="1" dirty="0"/>
              <a:t> in </a:t>
            </a:r>
            <a:r>
              <a:rPr lang="en-US" b="1" dirty="0" smtClean="0"/>
              <a:t>0.1 M LiClO</a:t>
            </a:r>
            <a:r>
              <a:rPr lang="en-US" b="1" baseline="-25000" dirty="0" smtClean="0"/>
              <a:t>4</a:t>
            </a:r>
            <a:r>
              <a:rPr lang="en-US" b="1" dirty="0" smtClean="0"/>
              <a:t> </a:t>
            </a:r>
            <a:r>
              <a:rPr lang="en-US" b="1" dirty="0"/>
              <a:t>in </a:t>
            </a:r>
            <a:r>
              <a:rPr lang="en-US" b="1" dirty="0" err="1"/>
              <a:t>acetonytrile</a:t>
            </a:r>
            <a:endParaRPr lang="el-GR" b="1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83296"/>
            <a:ext cx="5105400" cy="4098280"/>
          </a:xfrm>
          <a:prstGeom prst="rect">
            <a:avLst/>
          </a:prstGeom>
          <a:noFill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091108"/>
            <a:ext cx="5029200" cy="3852367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743200" y="9144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Red – Ox peaks are very broad, it is important</a:t>
            </a:r>
            <a:endParaRPr lang="ru-RU" b="1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" y="5878513"/>
            <a:ext cx="265747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/>
          </p:cNvSpPr>
          <p:nvPr>
            <p:ph type="title"/>
          </p:nvPr>
        </p:nvSpPr>
        <p:spPr>
          <a:xfrm>
            <a:off x="533400" y="0"/>
            <a:ext cx="8915400" cy="762000"/>
          </a:xfrm>
        </p:spPr>
        <p:txBody>
          <a:bodyPr/>
          <a:lstStyle/>
          <a:p>
            <a:r>
              <a:rPr lang="en-US" sz="2400" b="1" dirty="0" smtClean="0">
                <a:latin typeface="Arial" charset="0"/>
              </a:rPr>
              <a:t>ELECTROCHROMIC CYCLOVOLTAMMOGRAMM</a:t>
            </a:r>
            <a:endParaRPr lang="el-GR" sz="2400" b="1" dirty="0" smtClean="0">
              <a:latin typeface="Arial" charset="0"/>
            </a:endParaRPr>
          </a:p>
        </p:txBody>
      </p:sp>
      <p:pic>
        <p:nvPicPr>
          <p:cNvPr id="5" name="CAM00033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676400" y="838200"/>
            <a:ext cx="6400800" cy="48006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5907088"/>
            <a:ext cx="265747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915400" cy="838200"/>
          </a:xfrm>
        </p:spPr>
        <p:txBody>
          <a:bodyPr/>
          <a:lstStyle/>
          <a:p>
            <a:r>
              <a:rPr lang="en-US" sz="2400" b="1" dirty="0" smtClean="0">
                <a:latin typeface="Arial" charset="0"/>
              </a:rPr>
              <a:t>SPECTROELECTROCHEMISTRY MEASUREMENTS</a:t>
            </a:r>
            <a:endParaRPr lang="ru-RU" sz="2400" b="1" dirty="0" smtClean="0">
              <a:latin typeface="Arial" charset="0"/>
            </a:endParaRPr>
          </a:p>
        </p:txBody>
      </p:sp>
      <p:graphicFrame>
        <p:nvGraphicFramePr>
          <p:cNvPr id="4098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0" y="1487351"/>
          <a:ext cx="5486400" cy="3833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r:id="rId3" imgW="4174560" imgH="2916000" progId="">
                  <p:embed/>
                </p:oleObj>
              </mc:Choice>
              <mc:Fallback>
                <p:oleObj r:id="rId3" imgW="4174560" imgH="2916000" progId="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87351"/>
                        <a:ext cx="5486400" cy="38339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4419600" y="1447800"/>
          <a:ext cx="5486400" cy="3833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r:id="rId5" imgW="4174560" imgH="2916000" progId="">
                  <p:embed/>
                </p:oleObj>
              </mc:Choice>
              <mc:Fallback>
                <p:oleObj r:id="rId5" imgW="4174560" imgH="2916000" progId="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447800"/>
                        <a:ext cx="5486400" cy="38339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04800" y="5410200"/>
            <a:ext cx="4876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 smtClean="0"/>
              <a:t>PANi</a:t>
            </a:r>
            <a:r>
              <a:rPr lang="en-US" b="1" dirty="0" smtClean="0"/>
              <a:t> </a:t>
            </a:r>
            <a:r>
              <a:rPr lang="en-US" b="1" dirty="0"/>
              <a:t>film versus </a:t>
            </a:r>
            <a:r>
              <a:rPr lang="en-US" b="1" dirty="0" smtClean="0"/>
              <a:t>Ag/</a:t>
            </a:r>
            <a:r>
              <a:rPr lang="en-US" b="1" dirty="0" err="1" smtClean="0"/>
              <a:t>AgCl</a:t>
            </a:r>
            <a:r>
              <a:rPr lang="en-US" b="1" dirty="0" smtClean="0"/>
              <a:t>, </a:t>
            </a:r>
            <a:r>
              <a:rPr lang="en-US" b="1" dirty="0"/>
              <a:t>0.1 M </a:t>
            </a:r>
            <a:r>
              <a:rPr lang="en-US" b="1" dirty="0" err="1"/>
              <a:t>HCl</a:t>
            </a:r>
            <a:r>
              <a:rPr lang="en-US" b="1" dirty="0"/>
              <a:t> </a:t>
            </a:r>
            <a:r>
              <a:rPr lang="en-US" b="1" dirty="0" smtClean="0"/>
              <a:t>Water</a:t>
            </a:r>
            <a:endParaRPr lang="el-GR" b="1" dirty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5181600" y="5410200"/>
            <a:ext cx="4419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/>
              <a:t>Backwards, </a:t>
            </a:r>
            <a:r>
              <a:rPr lang="en-US" b="1" dirty="0"/>
              <a:t>with </a:t>
            </a:r>
            <a:r>
              <a:rPr lang="en-US" b="1" dirty="0" err="1"/>
              <a:t>memristive</a:t>
            </a:r>
            <a:r>
              <a:rPr lang="en-US" b="1" dirty="0"/>
              <a:t> effect on absorbance spectra</a:t>
            </a:r>
            <a:endParaRPr lang="el-GR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7088"/>
            <a:ext cx="265747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81000"/>
            <a:ext cx="6858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0"/>
            <a:ext cx="952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MEMRISTIVE EFFECT IN_PLANE CONDUCTANCE (I-V CURVES)</a:t>
            </a:r>
            <a:endParaRPr lang="ru-RU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21664"/>
            <a:ext cx="2362199" cy="101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5"/>
          <p:cNvSpPr>
            <a:spLocks noGrp="1"/>
          </p:cNvSpPr>
          <p:nvPr>
            <p:ph type="title"/>
          </p:nvPr>
        </p:nvSpPr>
        <p:spPr>
          <a:xfrm>
            <a:off x="457200" y="0"/>
            <a:ext cx="8915400" cy="563562"/>
          </a:xfrm>
        </p:spPr>
        <p:txBody>
          <a:bodyPr/>
          <a:lstStyle/>
          <a:p>
            <a:r>
              <a:rPr lang="en-US" sz="2400" b="1" dirty="0" smtClean="0">
                <a:latin typeface="Arial" charset="0"/>
              </a:rPr>
              <a:t>PANI FILM-THROUGH CONDUCTIVITY MEASUREMENT</a:t>
            </a:r>
            <a:endParaRPr lang="ru-RU" sz="2400" b="1" dirty="0" smtClean="0">
              <a:latin typeface="Arial" charset="0"/>
            </a:endParaRP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1295400" y="533400"/>
          <a:ext cx="7620000" cy="5320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r:id="rId3" imgW="4174560" imgH="2916000" progId="">
                  <p:embed/>
                </p:oleObj>
              </mc:Choice>
              <mc:Fallback>
                <p:oleObj r:id="rId3" imgW="4174560" imgH="2916000" progId="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33400"/>
                        <a:ext cx="7620000" cy="53205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971800" y="5715000"/>
            <a:ext cx="4724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 smtClean="0"/>
              <a:t>PANi</a:t>
            </a:r>
            <a:r>
              <a:rPr lang="en-US" b="1" dirty="0" smtClean="0"/>
              <a:t> film </a:t>
            </a:r>
            <a:r>
              <a:rPr lang="en-US" b="1" dirty="0"/>
              <a:t>conductivity, 0.1M </a:t>
            </a:r>
            <a:r>
              <a:rPr lang="en-US" b="1" dirty="0" err="1" smtClean="0"/>
              <a:t>HCl</a:t>
            </a:r>
            <a:r>
              <a:rPr lang="en-US" b="1" dirty="0" smtClean="0"/>
              <a:t> </a:t>
            </a:r>
            <a:r>
              <a:rPr lang="en-US" b="1" dirty="0"/>
              <a:t>water, Ag/</a:t>
            </a:r>
            <a:r>
              <a:rPr lang="en-US" b="1" dirty="0" err="1"/>
              <a:t>AgCl</a:t>
            </a:r>
            <a:endParaRPr lang="el-GR" b="1" dirty="0"/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6019800" y="1143000"/>
            <a:ext cx="16764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Max I = 0.01 A</a:t>
            </a:r>
            <a:endParaRPr lang="el-G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6705600" y="685800"/>
            <a:ext cx="2362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67400"/>
            <a:ext cx="2362200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Содержимое 2"/>
          <p:cNvSpPr txBox="1">
            <a:spLocks/>
          </p:cNvSpPr>
          <p:nvPr/>
        </p:nvSpPr>
        <p:spPr bwMode="auto">
          <a:xfrm>
            <a:off x="1219200" y="5410200"/>
            <a:ext cx="84677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>
              <a:spcBef>
                <a:spcPts val="600"/>
              </a:spcBef>
              <a:buSzPct val="70000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       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Memristive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effect as from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voltage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switch off/ switch on</a:t>
            </a:r>
            <a:r>
              <a:rPr lang="ru-RU" b="1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-3429001" y="0"/>
            <a:ext cx="137922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                                         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 MEMRISTIVITY: RESISTANCE AFTER SWITCH OFF VOLTAGE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Группа 16"/>
          <p:cNvGrpSpPr>
            <a:grpSpLocks/>
          </p:cNvGrpSpPr>
          <p:nvPr/>
        </p:nvGrpSpPr>
        <p:grpSpPr bwMode="auto">
          <a:xfrm>
            <a:off x="457200" y="1066800"/>
            <a:ext cx="8534400" cy="3981450"/>
            <a:chOff x="1143000" y="4181475"/>
            <a:chExt cx="8534400" cy="3981450"/>
          </a:xfrm>
        </p:grpSpPr>
        <p:pic>
          <p:nvPicPr>
            <p:cNvPr id="1536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43000" y="4419600"/>
              <a:ext cx="8104187" cy="3743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Прямая со стрелкой 11"/>
            <p:cNvCxnSpPr/>
            <p:nvPr/>
          </p:nvCxnSpPr>
          <p:spPr>
            <a:xfrm rot="5400000">
              <a:off x="2019300" y="4991100"/>
              <a:ext cx="609600" cy="381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/>
            <p:nvPr/>
          </p:nvCxnSpPr>
          <p:spPr>
            <a:xfrm rot="10800000" flipV="1">
              <a:off x="2362200" y="5334000"/>
              <a:ext cx="533400" cy="381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/>
            <p:cNvCxnSpPr/>
            <p:nvPr/>
          </p:nvCxnSpPr>
          <p:spPr>
            <a:xfrm rot="10800000">
              <a:off x="2438400" y="6019800"/>
              <a:ext cx="533400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69" name="TextBox 7"/>
            <p:cNvSpPr txBox="1">
              <a:spLocks noChangeArrowheads="1"/>
            </p:cNvSpPr>
            <p:nvPr/>
          </p:nvSpPr>
          <p:spPr bwMode="auto">
            <a:xfrm>
              <a:off x="3962400" y="5867400"/>
              <a:ext cx="2667000" cy="303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>
                  <a:latin typeface="Calibri" pitchFamily="34" charset="0"/>
                </a:rPr>
                <a:t>Device is switched off here</a:t>
              </a:r>
              <a:endParaRPr lang="ru-RU" sz="1300">
                <a:latin typeface="Calibri" pitchFamily="34" charset="0"/>
              </a:endParaRPr>
            </a:p>
          </p:txBody>
        </p:sp>
        <p:sp>
          <p:nvSpPr>
            <p:cNvPr id="15370" name="TextBox 6"/>
            <p:cNvSpPr txBox="1">
              <a:spLocks noChangeArrowheads="1"/>
            </p:cNvSpPr>
            <p:nvPr/>
          </p:nvSpPr>
          <p:spPr bwMode="auto">
            <a:xfrm>
              <a:off x="2895600" y="4972050"/>
              <a:ext cx="1981200" cy="303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>
                  <a:latin typeface="Calibri" pitchFamily="34" charset="0"/>
                </a:rPr>
                <a:t>Switch off at</a:t>
              </a:r>
              <a:r>
                <a:rPr lang="ru-RU" sz="1300">
                  <a:latin typeface="Calibri" pitchFamily="34" charset="0"/>
                </a:rPr>
                <a:t> 700 </a:t>
              </a:r>
              <a:r>
                <a:rPr lang="en-US" sz="1300">
                  <a:latin typeface="Calibri" pitchFamily="34" charset="0"/>
                </a:rPr>
                <a:t>mV</a:t>
              </a:r>
              <a:endParaRPr lang="ru-RU" sz="1300">
                <a:latin typeface="Calibri" pitchFamily="34" charset="0"/>
              </a:endParaRPr>
            </a:p>
          </p:txBody>
        </p:sp>
        <p:sp>
          <p:nvSpPr>
            <p:cNvPr id="15371" name="TextBox 5"/>
            <p:cNvSpPr txBox="1">
              <a:spLocks noChangeArrowheads="1"/>
            </p:cNvSpPr>
            <p:nvPr/>
          </p:nvSpPr>
          <p:spPr bwMode="auto">
            <a:xfrm>
              <a:off x="1619250" y="4181475"/>
              <a:ext cx="1828800" cy="5016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>
                  <a:latin typeface="Calibri" pitchFamily="34" charset="0"/>
                </a:rPr>
                <a:t>Cyclovoltammogramm</a:t>
              </a:r>
              <a:r>
                <a:rPr lang="ru-RU" sz="1300">
                  <a:latin typeface="Calibri" pitchFamily="34" charset="0"/>
                </a:rPr>
                <a:t> ±2</a:t>
              </a:r>
              <a:r>
                <a:rPr lang="en-US" sz="1300">
                  <a:latin typeface="Calibri" pitchFamily="34" charset="0"/>
                </a:rPr>
                <a:t>V</a:t>
              </a:r>
              <a:endParaRPr lang="ru-RU" sz="1300">
                <a:latin typeface="Calibri" pitchFamily="34" charset="0"/>
              </a:endParaRPr>
            </a:p>
          </p:txBody>
        </p:sp>
        <p:sp>
          <p:nvSpPr>
            <p:cNvPr id="15372" name="TextBox 8"/>
            <p:cNvSpPr txBox="1">
              <a:spLocks noChangeArrowheads="1"/>
            </p:cNvSpPr>
            <p:nvPr/>
          </p:nvSpPr>
          <p:spPr bwMode="auto">
            <a:xfrm>
              <a:off x="8001000" y="4953000"/>
              <a:ext cx="1676400" cy="5016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300">
                  <a:latin typeface="Calibri" pitchFamily="34" charset="0"/>
                </a:rPr>
                <a:t>Supplied again 700mV</a:t>
              </a:r>
              <a:endParaRPr lang="ru-RU" sz="1300">
                <a:latin typeface="Calibri" pitchFamily="34" charset="0"/>
              </a:endParaRPr>
            </a:p>
          </p:txBody>
        </p:sp>
      </p:grp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4038600" y="4876800"/>
            <a:ext cx="11430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Time,sec</a:t>
            </a:r>
            <a:endParaRPr lang="el-GR" dirty="0"/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0" y="2971800"/>
            <a:ext cx="60960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I, mA</a:t>
            </a:r>
            <a:endParaRPr lang="el-GR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07088"/>
            <a:ext cx="2362200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6081" name="Object 1"/>
          <p:cNvGraphicFramePr>
            <a:graphicFrameLocks noChangeAspect="1"/>
          </p:cNvGraphicFramePr>
          <p:nvPr/>
        </p:nvGraphicFramePr>
        <p:xfrm>
          <a:off x="0" y="533400"/>
          <a:ext cx="5544687" cy="4119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1" r:id="rId3" imgW="4164787" imgH="3093110" progId="">
                  <p:embed/>
                </p:oleObj>
              </mc:Choice>
              <mc:Fallback>
                <p:oleObj r:id="rId3" imgW="4164787" imgH="309311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3400"/>
                        <a:ext cx="5544687" cy="4119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4973627" y="2514600"/>
          <a:ext cx="4932373" cy="3911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2" r:id="rId5" imgW="3773424" imgH="2984602" progId="">
                  <p:embed/>
                </p:oleObj>
              </mc:Choice>
              <mc:Fallback>
                <p:oleObj r:id="rId5" imgW="3773424" imgH="2984602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27" y="2514600"/>
                        <a:ext cx="4932373" cy="39110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      RESISTANCE IN PLANE,  DRY FILM – AC CONDUCTIVITY</a:t>
            </a:r>
            <a:endParaRPr lang="ru-RU" sz="24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14400" y="45720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Bias voltage – 0, amplitude – 5 mV </a:t>
            </a:r>
            <a:endParaRPr lang="ru-RU" b="1" dirty="0"/>
          </a:p>
        </p:txBody>
      </p:sp>
      <p:pic>
        <p:nvPicPr>
          <p:cNvPr id="4608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8201"/>
            <a:ext cx="2362200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5"/>
          <p:cNvSpPr>
            <a:spLocks noGrp="1"/>
          </p:cNvSpPr>
          <p:nvPr>
            <p:ph type="title"/>
          </p:nvPr>
        </p:nvSpPr>
        <p:spPr>
          <a:xfrm>
            <a:off x="304800" y="0"/>
            <a:ext cx="8915400" cy="563562"/>
          </a:xfrm>
        </p:spPr>
        <p:txBody>
          <a:bodyPr/>
          <a:lstStyle/>
          <a:p>
            <a:r>
              <a:rPr lang="en-US" sz="2400" b="1" dirty="0" smtClean="0">
                <a:latin typeface="Arial" charset="0"/>
              </a:rPr>
              <a:t>MEMRISTIVE EFFECT MOVIE</a:t>
            </a:r>
            <a:endParaRPr lang="el-GR" sz="2400" b="1" dirty="0" smtClean="0">
              <a:latin typeface="Arial" charset="0"/>
            </a:endParaRPr>
          </a:p>
        </p:txBody>
      </p:sp>
      <p:pic>
        <p:nvPicPr>
          <p:cNvPr id="5" name="CAM00053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676400" y="533400"/>
            <a:ext cx="6934200" cy="520065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87244"/>
            <a:ext cx="2514600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143000"/>
            <a:ext cx="3317822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 descr="https://upload.wikimedia.org/wikipedia/commons/thumb/1/15/Two-terminal_non-linear_circuit_elements.svg/220px-Two-terminal_non-linear_circuit_elements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743200"/>
            <a:ext cx="3695700" cy="369570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81000" y="0"/>
            <a:ext cx="952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    LEON CHUA THEORY BEHIND THE OPERATION OF    MEMRISTOR (1971)</a:t>
            </a:r>
            <a:endParaRPr lang="ru-RU" sz="2400" b="1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5943600"/>
            <a:ext cx="255543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295400" y="1219200"/>
            <a:ext cx="6913563" cy="4824412"/>
          </a:xfrm>
          <a:noFill/>
          <a:ln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90600" y="914400"/>
            <a:ext cx="6913563" cy="4824412"/>
          </a:xfrm>
          <a:noFill/>
          <a:ln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838200" y="1066800"/>
            <a:ext cx="6913563" cy="4824412"/>
          </a:xfrm>
          <a:noFill/>
          <a:ln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838200"/>
            <a:ext cx="74171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0"/>
            <a:ext cx="967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BLOCK NATURE OF CONDUCTIVITY IN </a:t>
            </a:r>
            <a:r>
              <a:rPr lang="en-US" sz="2400" b="1" dirty="0" err="1" smtClean="0"/>
              <a:t>PANi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/>
              <a:t>– EXPLANATION OF MEMRISTANCE</a:t>
            </a:r>
            <a:endParaRPr lang="ru-RU" sz="2400" b="1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67400"/>
            <a:ext cx="2514600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PROPAGATION OF RED-OX FRONTS IN </a:t>
            </a:r>
            <a:r>
              <a:rPr lang="en-US" sz="2400" b="1" dirty="0" err="1" smtClean="0"/>
              <a:t>PANi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/>
              <a:t>AS A BASIS FOR NEURAL NETWORKS</a:t>
            </a:r>
            <a:endParaRPr lang="ru-RU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Rotated Video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743200" y="762000"/>
            <a:ext cx="4572000" cy="5791200"/>
          </a:xfrm>
          <a:prstGeom prst="rect">
            <a:avLst/>
          </a:prstGeom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07088"/>
            <a:ext cx="2514600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0"/>
            <a:ext cx="1036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 OF  </a:t>
            </a:r>
            <a:r>
              <a:rPr lang="en-US" sz="2400" b="1" dirty="0" err="1" smtClean="0"/>
              <a:t>PANi</a:t>
            </a:r>
            <a:r>
              <a:rPr lang="en-US" sz="2400" b="1" dirty="0" smtClean="0"/>
              <a:t> NEURAL NETWORK FOR IMAGE PROCESSING</a:t>
            </a:r>
            <a:endParaRPr lang="ru-RU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15000" y="23622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 processing operations possible:</a:t>
            </a:r>
          </a:p>
          <a:p>
            <a:endParaRPr lang="en-US" b="1" dirty="0" smtClean="0"/>
          </a:p>
          <a:p>
            <a:r>
              <a:rPr lang="en-US" dirty="0" smtClean="0"/>
              <a:t>1.Image segmentation</a:t>
            </a:r>
          </a:p>
          <a:p>
            <a:r>
              <a:rPr lang="en-US" dirty="0" smtClean="0"/>
              <a:t>2.Contrasting</a:t>
            </a:r>
          </a:p>
          <a:p>
            <a:r>
              <a:rPr lang="en-US" dirty="0" smtClean="0"/>
              <a:t>3.Simple object recognition</a:t>
            </a:r>
            <a:endParaRPr lang="ru-RU" dirty="0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39" y="1371600"/>
            <a:ext cx="5611761" cy="397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07088"/>
            <a:ext cx="2514600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838200"/>
            <a:ext cx="43211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1371600"/>
            <a:ext cx="3671888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3" descr="C:\Documents and Settings\Sergey\Desktop\Nafion_structur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572000"/>
            <a:ext cx="346710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869" name="Object 3"/>
          <p:cNvGraphicFramePr>
            <a:graphicFrameLocks noChangeAspect="1"/>
          </p:cNvGraphicFramePr>
          <p:nvPr/>
        </p:nvGraphicFramePr>
        <p:xfrm>
          <a:off x="5257800" y="3810000"/>
          <a:ext cx="3851275" cy="240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" name="CS ChemDraw Drawing" r:id="rId6" imgW="4704120" imgH="2938320" progId="">
                  <p:embed/>
                </p:oleObj>
              </mc:Choice>
              <mc:Fallback>
                <p:oleObj name="CS ChemDraw Drawing" r:id="rId6" imgW="4704120" imgH="293832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0"/>
                        <a:ext cx="3851275" cy="2408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0" y="0"/>
            <a:ext cx="9296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                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PANi</a:t>
            </a:r>
            <a:r>
              <a:rPr lang="en-US" sz="2400" b="1" dirty="0" smtClean="0"/>
              <a:t>-NAFION INTERPOLYELECTROLYTE COMPLEXES</a:t>
            </a:r>
            <a:endParaRPr lang="ru-RU" sz="24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09800" y="990600"/>
            <a:ext cx="1371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Fluoropolymer</a:t>
            </a:r>
            <a:r>
              <a:rPr lang="en-US" sz="1200" dirty="0" smtClean="0"/>
              <a:t> base</a:t>
            </a:r>
            <a:endParaRPr lang="ru-RU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4419600"/>
            <a:ext cx="1905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Green </a:t>
            </a:r>
            <a:r>
              <a:rPr lang="en-US" sz="1200" dirty="0" err="1" smtClean="0"/>
              <a:t>emeraldine</a:t>
            </a:r>
            <a:r>
              <a:rPr lang="en-US" sz="1200" dirty="0" smtClean="0"/>
              <a:t> salt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5943600"/>
            <a:ext cx="21336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Colourless</a:t>
            </a:r>
            <a:r>
              <a:rPr lang="en-US" sz="1200" dirty="0" smtClean="0"/>
              <a:t> </a:t>
            </a:r>
            <a:r>
              <a:rPr lang="en-US" sz="1200" dirty="0" err="1" smtClean="0"/>
              <a:t>leucoemeraldine</a:t>
            </a:r>
            <a:endParaRPr lang="ru-RU" sz="1200" dirty="0"/>
          </a:p>
        </p:txBody>
      </p:sp>
      <p:pic>
        <p:nvPicPr>
          <p:cNvPr id="3687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5924324"/>
            <a:ext cx="2485571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762000" y="0"/>
            <a:ext cx="792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 err="1" smtClean="0"/>
              <a:t>PANi</a:t>
            </a:r>
            <a:r>
              <a:rPr lang="en-US" sz="2400" b="1" dirty="0" smtClean="0"/>
              <a:t>-NAFION IN SOLUTIONS OF LiClO</a:t>
            </a:r>
            <a:r>
              <a:rPr lang="en-US" sz="2400" b="1" baseline="-25000" dirty="0" smtClean="0"/>
              <a:t>4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Acetonytrile</a:t>
            </a:r>
            <a:endParaRPr lang="en-US" sz="2400" b="1" dirty="0"/>
          </a:p>
        </p:txBody>
      </p:sp>
      <p:pic>
        <p:nvPicPr>
          <p:cNvPr id="3481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1600"/>
            <a:ext cx="541020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4821" name="Object 6"/>
          <p:cNvGraphicFramePr>
            <a:graphicFrameLocks noChangeAspect="1"/>
          </p:cNvGraphicFramePr>
          <p:nvPr/>
        </p:nvGraphicFramePr>
        <p:xfrm>
          <a:off x="4572000" y="1371600"/>
          <a:ext cx="5334000" cy="372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6" r:id="rId4" imgW="4174560" imgH="2916000" progId="">
                  <p:embed/>
                </p:oleObj>
              </mc:Choice>
              <mc:Fallback>
                <p:oleObj r:id="rId4" imgW="4174560" imgH="29160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371600"/>
                        <a:ext cx="5334000" cy="372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381000" y="5257800"/>
            <a:ext cx="487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Cyclovoltammogramm</a:t>
            </a:r>
            <a:r>
              <a:rPr lang="en-US" b="1" dirty="0"/>
              <a:t> in 0.1MLiClO4, </a:t>
            </a:r>
            <a:r>
              <a:rPr lang="en-US" b="1" dirty="0" err="1"/>
              <a:t>acetonytrile</a:t>
            </a:r>
            <a:r>
              <a:rPr lang="en-US" b="1" dirty="0"/>
              <a:t>, versus  Ag/</a:t>
            </a:r>
            <a:r>
              <a:rPr lang="en-US" b="1" dirty="0" err="1"/>
              <a:t>AgCl</a:t>
            </a:r>
            <a:r>
              <a:rPr lang="en-US" b="1" dirty="0"/>
              <a:t> </a:t>
            </a:r>
            <a:endParaRPr lang="el-GR" b="1" dirty="0"/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5486400" y="5257800"/>
            <a:ext cx="419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Absorbance spectra of films during </a:t>
            </a:r>
            <a:r>
              <a:rPr lang="en-US" b="1" dirty="0" err="1"/>
              <a:t>cyclovoltammetry</a:t>
            </a:r>
            <a:endParaRPr lang="el-GR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32715"/>
            <a:ext cx="2362200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 idx="4294967295"/>
          </p:nvPr>
        </p:nvSpPr>
        <p:spPr>
          <a:xfrm>
            <a:off x="228600" y="0"/>
            <a:ext cx="8915400" cy="563562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charset="0"/>
                <a:cs typeface="Arial" charset="0"/>
              </a:rPr>
              <a:t>CONCLUSIONS</a:t>
            </a:r>
            <a:endParaRPr lang="ru-RU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47107" name="Rectangle 3"/>
          <p:cNvSpPr>
            <a:spLocks noGrp="1"/>
          </p:cNvSpPr>
          <p:nvPr>
            <p:ph type="body" idx="4294967295"/>
          </p:nvPr>
        </p:nvSpPr>
        <p:spPr bwMode="auto">
          <a:xfrm>
            <a:off x="228600" y="990600"/>
            <a:ext cx="94488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i="1" dirty="0" smtClean="0">
                <a:solidFill>
                  <a:schemeClr val="tx1"/>
                </a:solidFill>
              </a:rPr>
              <a:t>Polymer electrochemistry is a complicated matter</a:t>
            </a:r>
          </a:p>
          <a:p>
            <a:pPr eaLnBrk="1" hangingPunct="1">
              <a:lnSpc>
                <a:spcPct val="80000"/>
              </a:lnSpc>
            </a:pPr>
            <a:endParaRPr lang="en-US" sz="2800" b="1" i="1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b="1" i="1" dirty="0" err="1" smtClean="0">
                <a:solidFill>
                  <a:schemeClr val="tx1"/>
                </a:solidFill>
              </a:rPr>
              <a:t>Polyaniline</a:t>
            </a:r>
            <a:r>
              <a:rPr lang="en-US" sz="2800" b="1" i="1" dirty="0" smtClean="0">
                <a:solidFill>
                  <a:schemeClr val="tx1"/>
                </a:solidFill>
              </a:rPr>
              <a:t>-based </a:t>
            </a:r>
            <a:r>
              <a:rPr lang="en-US" sz="2800" b="1" i="1" dirty="0" err="1" smtClean="0">
                <a:solidFill>
                  <a:schemeClr val="tx1"/>
                </a:solidFill>
              </a:rPr>
              <a:t>memristor</a:t>
            </a:r>
            <a:r>
              <a:rPr lang="en-US" sz="2800" b="1" i="1" dirty="0" smtClean="0">
                <a:solidFill>
                  <a:schemeClr val="tx1"/>
                </a:solidFill>
              </a:rPr>
              <a:t> operating mechanism is determined by change of Red-Ox states of </a:t>
            </a:r>
            <a:r>
              <a:rPr lang="en-US" sz="2800" b="1" i="1" dirty="0" err="1" smtClean="0">
                <a:solidFill>
                  <a:schemeClr val="tx1"/>
                </a:solidFill>
              </a:rPr>
              <a:t>PANi</a:t>
            </a:r>
            <a:endParaRPr lang="en-US" sz="2800" b="1" i="1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b="1" i="1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b="1" i="1" dirty="0" smtClean="0">
                <a:solidFill>
                  <a:schemeClr val="tx1"/>
                </a:solidFill>
              </a:rPr>
              <a:t>Probably TiO</a:t>
            </a:r>
            <a:r>
              <a:rPr lang="en-US" sz="2800" b="1" i="1" baseline="-25000" dirty="0" smtClean="0">
                <a:solidFill>
                  <a:schemeClr val="tx1"/>
                </a:solidFill>
              </a:rPr>
              <a:t>2</a:t>
            </a:r>
            <a:r>
              <a:rPr lang="en-US" sz="2800" b="1" i="1" dirty="0" smtClean="0">
                <a:solidFill>
                  <a:schemeClr val="tx1"/>
                </a:solidFill>
              </a:rPr>
              <a:t>, </a:t>
            </a:r>
            <a:r>
              <a:rPr lang="en-US" sz="2800" b="1" i="1" dirty="0" err="1" smtClean="0">
                <a:solidFill>
                  <a:schemeClr val="tx1"/>
                </a:solidFill>
              </a:rPr>
              <a:t>VO</a:t>
            </a:r>
            <a:r>
              <a:rPr lang="en-US" sz="2800" b="1" i="1" baseline="-25000" dirty="0" err="1" smtClean="0">
                <a:solidFill>
                  <a:schemeClr val="tx1"/>
                </a:solidFill>
              </a:rPr>
              <a:t>x</a:t>
            </a:r>
            <a:r>
              <a:rPr lang="en-US" sz="2800" b="1" i="1" dirty="0" smtClean="0">
                <a:solidFill>
                  <a:schemeClr val="tx1"/>
                </a:solidFill>
              </a:rPr>
              <a:t> </a:t>
            </a:r>
            <a:r>
              <a:rPr lang="en-US" sz="2800" b="1" i="1" dirty="0" err="1" smtClean="0">
                <a:solidFill>
                  <a:schemeClr val="tx1"/>
                </a:solidFill>
              </a:rPr>
              <a:t>memristors</a:t>
            </a:r>
            <a:r>
              <a:rPr lang="en-US" sz="2800" b="1" i="1" dirty="0" smtClean="0">
                <a:solidFill>
                  <a:schemeClr val="tx1"/>
                </a:solidFill>
              </a:rPr>
              <a:t> operation is similar</a:t>
            </a:r>
            <a:r>
              <a:rPr lang="ru-RU" sz="2800" b="1" i="1" dirty="0" smtClean="0">
                <a:solidFill>
                  <a:schemeClr val="tx1"/>
                </a:solidFill>
              </a:rPr>
              <a:t>.</a:t>
            </a:r>
            <a:endParaRPr lang="en-US" sz="2800" b="1" i="1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b="1" i="1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b="1" i="1" dirty="0" smtClean="0">
                <a:solidFill>
                  <a:schemeClr val="tx1"/>
                </a:solidFill>
              </a:rPr>
              <a:t>It is not clear why </a:t>
            </a:r>
            <a:r>
              <a:rPr lang="en-US" sz="2800" b="1" i="1" dirty="0" err="1" smtClean="0">
                <a:solidFill>
                  <a:schemeClr val="tx1"/>
                </a:solidFill>
              </a:rPr>
              <a:t>PANi-Nafion</a:t>
            </a:r>
            <a:r>
              <a:rPr lang="en-US" sz="2800" b="1" i="1" dirty="0" smtClean="0">
                <a:solidFill>
                  <a:schemeClr val="tx1"/>
                </a:solidFill>
              </a:rPr>
              <a:t> films do not change Red-Ox states</a:t>
            </a:r>
          </a:p>
          <a:p>
            <a:pPr eaLnBrk="1" hangingPunct="1">
              <a:lnSpc>
                <a:spcPct val="80000"/>
              </a:lnSpc>
            </a:pPr>
            <a:endParaRPr lang="ru-RU" sz="2800" b="1" i="1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b="1" i="1" dirty="0" smtClean="0">
                <a:solidFill>
                  <a:schemeClr val="tx1"/>
                </a:solidFill>
              </a:rPr>
              <a:t>It is  possible to make simple neural networks based on </a:t>
            </a:r>
            <a:r>
              <a:rPr lang="en-US" sz="2800" b="1" i="1" dirty="0" err="1" smtClean="0">
                <a:solidFill>
                  <a:schemeClr val="tx1"/>
                </a:solidFill>
              </a:rPr>
              <a:t>PAN</a:t>
            </a:r>
            <a:r>
              <a:rPr lang="en-US" sz="2800" i="1" dirty="0" err="1" smtClean="0">
                <a:solidFill>
                  <a:schemeClr val="tx1"/>
                </a:solidFill>
              </a:rPr>
              <a:t>i</a:t>
            </a:r>
            <a:endParaRPr lang="ru-RU" i="1" dirty="0" smtClean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67400"/>
            <a:ext cx="2362200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64880" y="1973018"/>
            <a:ext cx="5694633" cy="19442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Freeform 7"/>
          <p:cNvSpPr/>
          <p:nvPr/>
        </p:nvSpPr>
        <p:spPr>
          <a:xfrm>
            <a:off x="1654539" y="2220007"/>
            <a:ext cx="5713639" cy="1428750"/>
          </a:xfrm>
          <a:custGeom>
            <a:avLst/>
            <a:gdLst>
              <a:gd name="connsiteX0" fmla="*/ 0 w 5274128"/>
              <a:gd name="connsiteY0" fmla="*/ 1428750 h 1428750"/>
              <a:gd name="connsiteX1" fmla="*/ 1453243 w 5274128"/>
              <a:gd name="connsiteY1" fmla="*/ 1396093 h 1428750"/>
              <a:gd name="connsiteX2" fmla="*/ 2890157 w 5274128"/>
              <a:gd name="connsiteY2" fmla="*/ 1249136 h 1428750"/>
              <a:gd name="connsiteX3" fmla="*/ 4057650 w 5274128"/>
              <a:gd name="connsiteY3" fmla="*/ 979715 h 1428750"/>
              <a:gd name="connsiteX4" fmla="*/ 4988378 w 5274128"/>
              <a:gd name="connsiteY4" fmla="*/ 661307 h 1428750"/>
              <a:gd name="connsiteX5" fmla="*/ 5257800 w 5274128"/>
              <a:gd name="connsiteY5" fmla="*/ 24493 h 1428750"/>
              <a:gd name="connsiteX6" fmla="*/ 5257800 w 5274128"/>
              <a:gd name="connsiteY6" fmla="*/ 24493 h 1428750"/>
              <a:gd name="connsiteX7" fmla="*/ 5274128 w 5274128"/>
              <a:gd name="connsiteY7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74128" h="1428750">
                <a:moveTo>
                  <a:pt x="0" y="1428750"/>
                </a:moveTo>
                <a:cubicBezTo>
                  <a:pt x="485775" y="1427389"/>
                  <a:pt x="971550" y="1426029"/>
                  <a:pt x="1453243" y="1396093"/>
                </a:cubicBezTo>
                <a:cubicBezTo>
                  <a:pt x="1934936" y="1366157"/>
                  <a:pt x="2456089" y="1318532"/>
                  <a:pt x="2890157" y="1249136"/>
                </a:cubicBezTo>
                <a:cubicBezTo>
                  <a:pt x="3324225" y="1179740"/>
                  <a:pt x="3707947" y="1077686"/>
                  <a:pt x="4057650" y="979715"/>
                </a:cubicBezTo>
                <a:cubicBezTo>
                  <a:pt x="4407353" y="881744"/>
                  <a:pt x="4788353" y="820511"/>
                  <a:pt x="4988378" y="661307"/>
                </a:cubicBezTo>
                <a:cubicBezTo>
                  <a:pt x="5188403" y="502103"/>
                  <a:pt x="5257800" y="24493"/>
                  <a:pt x="5257800" y="24493"/>
                </a:cubicBezTo>
                <a:lnTo>
                  <a:pt x="5257800" y="24493"/>
                </a:lnTo>
                <a:lnTo>
                  <a:pt x="5274128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Heptagon 8"/>
          <p:cNvSpPr/>
          <p:nvPr/>
        </p:nvSpPr>
        <p:spPr>
          <a:xfrm>
            <a:off x="6591182" y="3212976"/>
            <a:ext cx="234026" cy="21602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26" y="2968502"/>
            <a:ext cx="257969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376" y="2700652"/>
            <a:ext cx="257969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210" y="3265943"/>
            <a:ext cx="257969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205" y="3396344"/>
            <a:ext cx="257969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74" y="3608615"/>
            <a:ext cx="257969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Heptagon 14"/>
          <p:cNvSpPr/>
          <p:nvPr/>
        </p:nvSpPr>
        <p:spPr>
          <a:xfrm>
            <a:off x="6201139" y="3473388"/>
            <a:ext cx="234026" cy="21602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78" y="3526520"/>
            <a:ext cx="257969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83177" y="3185686"/>
            <a:ext cx="3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7024358" y="3555018"/>
            <a:ext cx="3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784171" y="3333914"/>
            <a:ext cx="3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6552178" y="3141085"/>
            <a:ext cx="3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5628545" y="3464091"/>
            <a:ext cx="3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6162134" y="3400738"/>
            <a:ext cx="3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6944848" y="2906072"/>
            <a:ext cx="3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7153342" y="2638222"/>
            <a:ext cx="3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277247" y="3293015"/>
            <a:ext cx="45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30000" dirty="0" smtClean="0"/>
              <a:t>+</a:t>
            </a:r>
            <a:endParaRPr lang="ru-RU" baseline="30000" dirty="0"/>
          </a:p>
        </p:txBody>
      </p:sp>
      <p:sp>
        <p:nvSpPr>
          <p:cNvPr id="28" name="TextBox 27"/>
          <p:cNvSpPr txBox="1"/>
          <p:nvPr/>
        </p:nvSpPr>
        <p:spPr>
          <a:xfrm>
            <a:off x="1559511" y="2906072"/>
            <a:ext cx="45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30000" dirty="0" smtClean="0"/>
              <a:t>+</a:t>
            </a:r>
            <a:endParaRPr lang="ru-RU" baseline="30000" dirty="0"/>
          </a:p>
        </p:txBody>
      </p:sp>
      <p:sp>
        <p:nvSpPr>
          <p:cNvPr id="29" name="TextBox 28"/>
          <p:cNvSpPr txBox="1"/>
          <p:nvPr/>
        </p:nvSpPr>
        <p:spPr>
          <a:xfrm>
            <a:off x="2277247" y="3028310"/>
            <a:ext cx="45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30000" dirty="0" smtClean="0"/>
              <a:t>+</a:t>
            </a:r>
            <a:endParaRPr lang="ru-RU" baseline="30000" dirty="0"/>
          </a:p>
        </p:txBody>
      </p:sp>
      <p:sp>
        <p:nvSpPr>
          <p:cNvPr id="30" name="TextBox 29"/>
          <p:cNvSpPr txBox="1"/>
          <p:nvPr/>
        </p:nvSpPr>
        <p:spPr>
          <a:xfrm>
            <a:off x="2013042" y="3203513"/>
            <a:ext cx="45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30000" dirty="0" smtClean="0"/>
              <a:t>+</a:t>
            </a:r>
            <a:endParaRPr lang="ru-RU" baseline="30000" dirty="0"/>
          </a:p>
        </p:txBody>
      </p:sp>
      <p:sp>
        <p:nvSpPr>
          <p:cNvPr id="31" name="TextBox 30"/>
          <p:cNvSpPr txBox="1"/>
          <p:nvPr/>
        </p:nvSpPr>
        <p:spPr>
          <a:xfrm>
            <a:off x="1820951" y="2891150"/>
            <a:ext cx="45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30000" dirty="0" smtClean="0"/>
              <a:t>+</a:t>
            </a:r>
            <a:endParaRPr lang="ru-RU" baseline="30000" dirty="0"/>
          </a:p>
        </p:txBody>
      </p:sp>
      <p:sp>
        <p:nvSpPr>
          <p:cNvPr id="32" name="TextBox 31"/>
          <p:cNvSpPr txBox="1"/>
          <p:nvPr/>
        </p:nvSpPr>
        <p:spPr>
          <a:xfrm>
            <a:off x="1664880" y="3216072"/>
            <a:ext cx="45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30000" dirty="0" smtClean="0"/>
              <a:t>+</a:t>
            </a:r>
            <a:endParaRPr lang="ru-RU" baseline="30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654539" y="4581128"/>
            <a:ext cx="5740672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30576" y="5188550"/>
            <a:ext cx="24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Hot end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18152" y="5301208"/>
            <a:ext cx="12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Cold end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38953" y="1970279"/>
            <a:ext cx="92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endParaRPr lang="ru-RU" baseline="-250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4953000" y="2564904"/>
            <a:ext cx="13651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908502" y="2154945"/>
            <a:ext cx="179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Built-in field</a:t>
            </a:r>
            <a:endParaRPr lang="ru-RU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908502" y="3007554"/>
            <a:ext cx="1409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882133" y="2658978"/>
            <a:ext cx="16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Thermo-</a:t>
            </a:r>
            <a:r>
              <a:rPr lang="en-US" dirty="0" err="1" smtClean="0"/>
              <a:t>emf</a:t>
            </a:r>
            <a:endParaRPr lang="ru-RU" dirty="0"/>
          </a:p>
        </p:txBody>
      </p:sp>
      <p:sp>
        <p:nvSpPr>
          <p:cNvPr id="41" name="TextBox 40"/>
          <p:cNvSpPr txBox="1"/>
          <p:nvPr/>
        </p:nvSpPr>
        <p:spPr>
          <a:xfrm>
            <a:off x="1214515" y="2983395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49" name="TextBox 48"/>
          <p:cNvSpPr txBox="1"/>
          <p:nvPr/>
        </p:nvSpPr>
        <p:spPr>
          <a:xfrm>
            <a:off x="1264496" y="3290198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50" name="TextBox 49"/>
          <p:cNvSpPr txBox="1"/>
          <p:nvPr/>
        </p:nvSpPr>
        <p:spPr>
          <a:xfrm>
            <a:off x="1169468" y="3555018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51" name="TextBox 50"/>
          <p:cNvSpPr txBox="1"/>
          <p:nvPr/>
        </p:nvSpPr>
        <p:spPr>
          <a:xfrm>
            <a:off x="7322270" y="2366460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7381734" y="2560996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53" name="TextBox 52"/>
          <p:cNvSpPr txBox="1"/>
          <p:nvPr/>
        </p:nvSpPr>
        <p:spPr>
          <a:xfrm>
            <a:off x="7410273" y="2816354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54" name="TextBox 53"/>
          <p:cNvSpPr txBox="1"/>
          <p:nvPr/>
        </p:nvSpPr>
        <p:spPr>
          <a:xfrm>
            <a:off x="7359512" y="3059668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55" name="TextBox 54"/>
          <p:cNvSpPr txBox="1"/>
          <p:nvPr/>
        </p:nvSpPr>
        <p:spPr>
          <a:xfrm>
            <a:off x="7381734" y="3288722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56" name="TextBox 55"/>
          <p:cNvSpPr txBox="1"/>
          <p:nvPr/>
        </p:nvSpPr>
        <p:spPr>
          <a:xfrm>
            <a:off x="7465377" y="3499294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57" name="TextBox 56"/>
          <p:cNvSpPr txBox="1"/>
          <p:nvPr/>
        </p:nvSpPr>
        <p:spPr>
          <a:xfrm>
            <a:off x="1214515" y="2725297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58" name="TextBox 57"/>
          <p:cNvSpPr txBox="1"/>
          <p:nvPr/>
        </p:nvSpPr>
        <p:spPr>
          <a:xfrm>
            <a:off x="1320091" y="2637985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59" name="TextBox 58"/>
          <p:cNvSpPr txBox="1"/>
          <p:nvPr/>
        </p:nvSpPr>
        <p:spPr>
          <a:xfrm>
            <a:off x="1281855" y="3703246"/>
            <a:ext cx="39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5805603" y="4072578"/>
            <a:ext cx="171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Protons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1671899" y="4072578"/>
            <a:ext cx="156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Holes</a:t>
            </a:r>
            <a:endParaRPr lang="ru-RU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95" y="1268761"/>
            <a:ext cx="3631423" cy="407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784062" y="548680"/>
            <a:ext cx="291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Deprotonated </a:t>
            </a:r>
            <a:r>
              <a:rPr lang="en-US" dirty="0" err="1" smtClean="0"/>
              <a:t>PANi</a:t>
            </a:r>
            <a:endParaRPr lang="ru-RU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32" y="1141161"/>
            <a:ext cx="3889197" cy="67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320090" y="548680"/>
            <a:ext cx="265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Protonated </a:t>
            </a:r>
            <a:r>
              <a:rPr lang="en-US" dirty="0" err="1" smtClean="0"/>
              <a:t>PANi</a:t>
            </a:r>
            <a:endParaRPr lang="ru-RU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100" y="152712"/>
            <a:ext cx="33948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4627618" y="1266920"/>
            <a:ext cx="65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H</a:t>
            </a:r>
            <a:r>
              <a:rPr lang="en-US" baseline="30000" dirty="0" smtClean="0"/>
              <a:t>+</a:t>
            </a:r>
            <a:endParaRPr lang="ru-RU" baseline="30000" dirty="0"/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3028100" y="3141085"/>
            <a:ext cx="9442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80792" y="2798729"/>
            <a:ext cx="8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holes</a:t>
            </a:r>
            <a:endParaRPr lang="ru-RU" dirty="0"/>
          </a:p>
        </p:txBody>
      </p:sp>
      <p:cxnSp>
        <p:nvCxnSpPr>
          <p:cNvPr id="1024" name="Straight Arrow Connector 1023"/>
          <p:cNvCxnSpPr/>
          <p:nvPr/>
        </p:nvCxnSpPr>
        <p:spPr>
          <a:xfrm flipV="1">
            <a:off x="3028100" y="4072579"/>
            <a:ext cx="891593" cy="8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/>
          <p:cNvSpPr txBox="1"/>
          <p:nvPr/>
        </p:nvSpPr>
        <p:spPr>
          <a:xfrm>
            <a:off x="3028099" y="4081412"/>
            <a:ext cx="19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Protons </a:t>
            </a:r>
            <a:r>
              <a:rPr lang="en-US" dirty="0" err="1" smtClean="0"/>
              <a:t>thermodifusion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35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95300" y="1600201"/>
          <a:ext cx="89154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40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701123"/>
              </p:ext>
            </p:extLst>
          </p:nvPr>
        </p:nvGraphicFramePr>
        <p:xfrm>
          <a:off x="740532" y="2060848"/>
          <a:ext cx="8892988" cy="4168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5687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3805"/>
            <a:ext cx="8915400" cy="1143000"/>
          </a:xfrm>
        </p:spPr>
        <p:txBody>
          <a:bodyPr/>
          <a:lstStyle/>
          <a:p>
            <a:r>
              <a:rPr lang="en-US" dirty="0" smtClean="0"/>
              <a:t>Stability at 55</a:t>
            </a:r>
            <a:r>
              <a:rPr lang="en-US" baseline="30000" dirty="0" smtClean="0"/>
              <a:t>o</a:t>
            </a:r>
            <a:r>
              <a:rPr lang="en-US" dirty="0" smtClean="0"/>
              <a:t>C</a:t>
            </a:r>
            <a:endParaRPr lang="ru-RU" dirty="0"/>
          </a:p>
        </p:txBody>
      </p:sp>
      <p:pic>
        <p:nvPicPr>
          <p:cNvPr id="1026" name="Picture 2" descr="C:\Users\dmitri.godovsky\Desktop\TEmodule55degCpoweroutput3hou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58" y="1216806"/>
            <a:ext cx="7956884" cy="55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Картинки по запросу Memrist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7196" y="914400"/>
            <a:ext cx="4675206" cy="2619444"/>
          </a:xfrm>
          <a:prstGeom prst="rect">
            <a:avLst/>
          </a:prstGeom>
          <a:noFill/>
        </p:spPr>
      </p:pic>
      <p:pic>
        <p:nvPicPr>
          <p:cNvPr id="53252" name="Picture 4" descr="Картинки по запросу Memrist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941669"/>
            <a:ext cx="6019800" cy="192573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0"/>
            <a:ext cx="944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</a:t>
            </a:r>
            <a:r>
              <a:rPr lang="en-US" sz="2400" b="1" dirty="0" smtClean="0"/>
              <a:t>PRINCIPLE OF OPERATION OF TiO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MEMRISTOR </a:t>
            </a:r>
          </a:p>
          <a:p>
            <a:r>
              <a:rPr lang="en-US" sz="2400" b="1" dirty="0" smtClean="0"/>
              <a:t>                           (STAN WILLIAMS, HP LABS, 2012)</a:t>
            </a:r>
            <a:endParaRPr lang="ru-RU" sz="2400" b="1" dirty="0"/>
          </a:p>
        </p:txBody>
      </p:sp>
      <p:pic>
        <p:nvPicPr>
          <p:cNvPr id="5" name="Picture 2" descr="C:\Users\dmitri.godovsky\Desktop\sm_1_circuit_with_17_memristors_6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914400"/>
            <a:ext cx="3657600" cy="2638425"/>
          </a:xfrm>
          <a:prstGeom prst="rect">
            <a:avLst/>
          </a:prstGeom>
          <a:noFill/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6019800"/>
            <a:ext cx="234248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6" y="116632"/>
            <a:ext cx="8915400" cy="1143000"/>
          </a:xfrm>
        </p:spPr>
        <p:txBody>
          <a:bodyPr/>
          <a:lstStyle/>
          <a:p>
            <a:r>
              <a:rPr lang="en-US" dirty="0" smtClean="0"/>
              <a:t>Discharge to short circuit</a:t>
            </a:r>
            <a:endParaRPr lang="ru-RU" dirty="0"/>
          </a:p>
        </p:txBody>
      </p:sp>
      <p:pic>
        <p:nvPicPr>
          <p:cNvPr id="2050" name="Picture 2" descr="C:\Users\dmitri.godovsky\Desktop\Испытания\148 нФ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67" y="1484784"/>
            <a:ext cx="7644849" cy="529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4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6" y="101145"/>
            <a:ext cx="8915400" cy="1143000"/>
          </a:xfrm>
        </p:spPr>
        <p:txBody>
          <a:bodyPr/>
          <a:lstStyle/>
          <a:p>
            <a:r>
              <a:rPr lang="en-US" dirty="0" smtClean="0"/>
              <a:t>Discharge to 3 Ohm</a:t>
            </a:r>
            <a:endParaRPr lang="ru-RU" dirty="0"/>
          </a:p>
        </p:txBody>
      </p:sp>
      <p:pic>
        <p:nvPicPr>
          <p:cNvPr id="3074" name="Picture 2" descr="C:\Users\dmitri.godovsky\Desktop\Documents\SN_2v_0v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58" y="1231325"/>
            <a:ext cx="811290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I-V curve at 40 C</a:t>
            </a:r>
            <a:endParaRPr lang="ru-RU" dirty="0"/>
          </a:p>
        </p:txBody>
      </p:sp>
      <p:pic>
        <p:nvPicPr>
          <p:cNvPr id="4" name="Рисунок 5" descr="C:\Users\Mikhail\Desktop\pol curve 76C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867546" cy="410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6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Impedance at 40 C</a:t>
            </a:r>
            <a:endParaRPr lang="ru-RU" dirty="0"/>
          </a:p>
        </p:txBody>
      </p:sp>
      <p:pic>
        <p:nvPicPr>
          <p:cNvPr id="4" name="Рисунок 3" descr="C:\Users\Mikhail\Desktop\Impedance 40C 100 mV nyqist plo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2060848"/>
            <a:ext cx="8892988" cy="4248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0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 of approximation of equivalent circuit</a:t>
            </a:r>
            <a:endParaRPr lang="ru-RU" dirty="0"/>
          </a:p>
        </p:txBody>
      </p:sp>
      <p:pic>
        <p:nvPicPr>
          <p:cNvPr id="4" name="Рисунок 2" descr="C:\Users\Mikhail\Desktop\Impedance 40C 100mV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1" y="1628800"/>
            <a:ext cx="8580953" cy="28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61" y="4941168"/>
            <a:ext cx="2146300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1464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8678340"/>
              </p:ext>
            </p:extLst>
          </p:nvPr>
        </p:nvGraphicFramePr>
        <p:xfrm>
          <a:off x="304800" y="1905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925294"/>
              </p:ext>
            </p:extLst>
          </p:nvPr>
        </p:nvGraphicFramePr>
        <p:xfrm>
          <a:off x="4953000" y="2209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7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 descr="http://www.edgefx.in/wp-content/uploads/2014/06/6-10-2014-11-25-14-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76400"/>
            <a:ext cx="9815847" cy="25622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981200" y="1524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        </a:t>
            </a:r>
            <a:r>
              <a:rPr lang="en-US" sz="2400" b="1" dirty="0" smtClean="0"/>
              <a:t>TYPES OF MEMRISTORS</a:t>
            </a:r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800600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BESIDES MEMRISTORS THERE ARE NOW MEMCAPACITORS AND MEMINDUCTORS</a:t>
            </a:r>
            <a:r>
              <a:rPr lang="en-US" dirty="0" smtClean="0"/>
              <a:t>!</a:t>
            </a:r>
            <a:endParaRPr lang="ru-RU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" y="5908563"/>
            <a:ext cx="2659743" cy="9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2057400" y="533400"/>
            <a:ext cx="6019800" cy="3200400"/>
            <a:chOff x="1975" y="613"/>
            <a:chExt cx="3573" cy="2337"/>
          </a:xfrm>
        </p:grpSpPr>
        <p:sp>
          <p:nvSpPr>
            <p:cNvPr id="3" name="AutoShape 5"/>
            <p:cNvSpPr>
              <a:spLocks noChangeArrowheads="1"/>
            </p:cNvSpPr>
            <p:nvPr/>
          </p:nvSpPr>
          <p:spPr bwMode="auto">
            <a:xfrm>
              <a:off x="1998" y="613"/>
              <a:ext cx="3519" cy="2337"/>
            </a:xfrm>
            <a:prstGeom prst="roundRect">
              <a:avLst>
                <a:gd name="adj" fmla="val 16667"/>
              </a:avLst>
            </a:prstGeom>
            <a:solidFill>
              <a:srgbClr val="F8F8F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r" eaLnBrk="1" hangingPunct="1"/>
              <a:endParaRPr lang="ru-RU" sz="1600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2954" y="1412"/>
              <a:ext cx="546" cy="961"/>
            </a:xfrm>
            <a:custGeom>
              <a:avLst/>
              <a:gdLst/>
              <a:ahLst/>
              <a:cxnLst>
                <a:cxn ang="0">
                  <a:pos x="0" y="961"/>
                </a:cxn>
                <a:cxn ang="0">
                  <a:pos x="230" y="607"/>
                </a:cxn>
                <a:cxn ang="0">
                  <a:pos x="363" y="373"/>
                </a:cxn>
                <a:cxn ang="0">
                  <a:pos x="546" y="0"/>
                </a:cxn>
              </a:cxnLst>
              <a:rect l="0" t="0" r="r" b="b"/>
              <a:pathLst>
                <a:path w="546" h="961">
                  <a:moveTo>
                    <a:pt x="0" y="961"/>
                  </a:moveTo>
                  <a:cubicBezTo>
                    <a:pt x="38" y="902"/>
                    <a:pt x="170" y="705"/>
                    <a:pt x="230" y="607"/>
                  </a:cubicBezTo>
                  <a:cubicBezTo>
                    <a:pt x="290" y="509"/>
                    <a:pt x="310" y="474"/>
                    <a:pt x="363" y="373"/>
                  </a:cubicBezTo>
                  <a:cubicBezTo>
                    <a:pt x="416" y="272"/>
                    <a:pt x="508" y="78"/>
                    <a:pt x="546" y="0"/>
                  </a:cubicBezTo>
                </a:path>
              </a:pathLst>
            </a:custGeom>
            <a:noFill/>
            <a:ln w="38100" cap="flat" cmpd="sng">
              <a:solidFill>
                <a:srgbClr val="A5002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3421" y="744"/>
              <a:ext cx="918" cy="24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1200">
                  <a:solidFill>
                    <a:srgbClr val="A50021"/>
                  </a:solidFill>
                </a:rPr>
                <a:t>von Neumann Machines</a:t>
              </a: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146" y="1389"/>
              <a:ext cx="1510" cy="453"/>
            </a:xfrm>
            <a:custGeom>
              <a:avLst/>
              <a:gdLst/>
              <a:ahLst/>
              <a:cxnLst>
                <a:cxn ang="0">
                  <a:pos x="0" y="453"/>
                </a:cxn>
                <a:cxn ang="0">
                  <a:pos x="120" y="364"/>
                </a:cxn>
                <a:cxn ang="0">
                  <a:pos x="341" y="288"/>
                </a:cxn>
                <a:cxn ang="0">
                  <a:pos x="816" y="155"/>
                </a:cxn>
                <a:cxn ang="0">
                  <a:pos x="1510" y="0"/>
                </a:cxn>
              </a:cxnLst>
              <a:rect l="0" t="0" r="r" b="b"/>
              <a:pathLst>
                <a:path w="1510" h="453">
                  <a:moveTo>
                    <a:pt x="0" y="453"/>
                  </a:moveTo>
                  <a:cubicBezTo>
                    <a:pt x="20" y="438"/>
                    <a:pt x="63" y="392"/>
                    <a:pt x="120" y="364"/>
                  </a:cubicBezTo>
                  <a:cubicBezTo>
                    <a:pt x="177" y="336"/>
                    <a:pt x="225" y="323"/>
                    <a:pt x="341" y="288"/>
                  </a:cubicBezTo>
                  <a:cubicBezTo>
                    <a:pt x="457" y="253"/>
                    <a:pt x="621" y="203"/>
                    <a:pt x="816" y="155"/>
                  </a:cubicBezTo>
                  <a:cubicBezTo>
                    <a:pt x="1011" y="107"/>
                    <a:pt x="1366" y="32"/>
                    <a:pt x="1510" y="0"/>
                  </a:cubicBezTo>
                </a:path>
              </a:pathLst>
            </a:custGeom>
            <a:noFill/>
            <a:ln w="38100" cap="flat" cmpd="sng">
              <a:solidFill>
                <a:srgbClr val="00808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4665" y="1168"/>
              <a:ext cx="731" cy="24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1200">
                  <a:solidFill>
                    <a:srgbClr val="008080"/>
                  </a:solidFill>
                </a:rPr>
                <a:t>Neuromorphic Machines </a:t>
              </a: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3365" y="933"/>
              <a:ext cx="0" cy="16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1975" y="774"/>
              <a:ext cx="988" cy="1599"/>
              <a:chOff x="515" y="822"/>
              <a:chExt cx="988" cy="1599"/>
            </a:xfrm>
          </p:grpSpPr>
          <p:sp>
            <p:nvSpPr>
              <p:cNvPr id="38" name="Text Box 12"/>
              <p:cNvSpPr txBox="1">
                <a:spLocks noChangeArrowheads="1"/>
              </p:cNvSpPr>
              <p:nvPr/>
            </p:nvSpPr>
            <p:spPr bwMode="auto">
              <a:xfrm>
                <a:off x="515" y="1203"/>
                <a:ext cx="822" cy="8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eaLnBrk="1" hangingPunct="1"/>
                <a:r>
                  <a:rPr lang="en-US" sz="1400" b="1" dirty="0">
                    <a:solidFill>
                      <a:schemeClr val="accent2"/>
                    </a:solidFill>
                  </a:rPr>
                  <a:t>Machine Complexity</a:t>
                </a:r>
              </a:p>
              <a:p>
                <a:pPr algn="r" eaLnBrk="1" hangingPunct="1"/>
                <a:r>
                  <a:rPr lang="en-US" sz="1200" i="1" dirty="0">
                    <a:solidFill>
                      <a:schemeClr val="accent2"/>
                    </a:solidFill>
                  </a:rPr>
                  <a:t>e.g. Gates;</a:t>
                </a:r>
              </a:p>
              <a:p>
                <a:pPr algn="r" eaLnBrk="1" hangingPunct="1"/>
                <a:r>
                  <a:rPr lang="en-US" sz="1200" i="1" dirty="0">
                    <a:solidFill>
                      <a:schemeClr val="accent2"/>
                    </a:solidFill>
                  </a:rPr>
                  <a:t>Memory;</a:t>
                </a:r>
              </a:p>
              <a:p>
                <a:pPr algn="r" eaLnBrk="1" hangingPunct="1"/>
                <a:r>
                  <a:rPr lang="en-US" sz="1200" i="1" dirty="0">
                    <a:solidFill>
                      <a:schemeClr val="accent2"/>
                    </a:solidFill>
                  </a:rPr>
                  <a:t>Neurons;</a:t>
                </a:r>
              </a:p>
              <a:p>
                <a:pPr algn="r" eaLnBrk="1" hangingPunct="1"/>
                <a:r>
                  <a:rPr lang="en-US" sz="1200" i="1" dirty="0">
                    <a:solidFill>
                      <a:schemeClr val="accent2"/>
                    </a:solidFill>
                  </a:rPr>
                  <a:t>Synapses</a:t>
                </a:r>
              </a:p>
              <a:p>
                <a:pPr algn="r" eaLnBrk="1" hangingPunct="1"/>
                <a:r>
                  <a:rPr lang="en-US" sz="1200" i="1" dirty="0">
                    <a:solidFill>
                      <a:schemeClr val="accent2"/>
                    </a:solidFill>
                  </a:rPr>
                  <a:t>Power;</a:t>
                </a:r>
              </a:p>
              <a:p>
                <a:pPr algn="r" eaLnBrk="1" hangingPunct="1"/>
                <a:r>
                  <a:rPr lang="en-US" sz="1200" i="1" dirty="0">
                    <a:solidFill>
                      <a:schemeClr val="accent2"/>
                    </a:solidFill>
                  </a:rPr>
                  <a:t>Size</a:t>
                </a:r>
              </a:p>
            </p:txBody>
          </p:sp>
          <p:sp>
            <p:nvSpPr>
              <p:cNvPr id="39" name="Text Box 13"/>
              <p:cNvSpPr txBox="1">
                <a:spLocks noChangeArrowheads="1"/>
              </p:cNvSpPr>
              <p:nvPr/>
            </p:nvSpPr>
            <p:spPr bwMode="auto">
              <a:xfrm>
                <a:off x="1201" y="822"/>
                <a:ext cx="302" cy="16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sz="1400"/>
                  <a:t>[</a:t>
                </a:r>
                <a:r>
                  <a:rPr lang="en-US" sz="1400" i="1"/>
                  <a:t>log</a:t>
                </a:r>
                <a:r>
                  <a:rPr lang="en-US" sz="1400"/>
                  <a:t>]</a:t>
                </a:r>
              </a:p>
            </p:txBody>
          </p:sp>
          <p:grpSp>
            <p:nvGrpSpPr>
              <p:cNvPr id="40" name="Group 14"/>
              <p:cNvGrpSpPr>
                <a:grpSpLocks/>
              </p:cNvGrpSpPr>
              <p:nvPr/>
            </p:nvGrpSpPr>
            <p:grpSpPr bwMode="auto">
              <a:xfrm>
                <a:off x="1417" y="962"/>
                <a:ext cx="82" cy="1459"/>
                <a:chOff x="1417" y="962"/>
                <a:chExt cx="82" cy="1459"/>
              </a:xfrm>
            </p:grpSpPr>
            <p:sp>
              <p:nvSpPr>
                <p:cNvPr id="41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498" y="962"/>
                  <a:ext cx="0" cy="14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42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417" y="2274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3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417" y="2130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17" y="1986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5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417" y="1842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6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417" y="1698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7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417" y="1554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8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417" y="1410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9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417" y="1266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50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417" y="1122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sp>
          <p:nvSpPr>
            <p:cNvPr id="10" name="Text Box 25"/>
            <p:cNvSpPr txBox="1">
              <a:spLocks noChangeArrowheads="1"/>
            </p:cNvSpPr>
            <p:nvPr/>
          </p:nvSpPr>
          <p:spPr bwMode="auto">
            <a:xfrm>
              <a:off x="4358" y="1605"/>
              <a:ext cx="1190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60325" indent="-60325" eaLnBrk="1" hangingPunct="1">
                <a:buFontTx/>
                <a:buChar char="•"/>
              </a:pPr>
              <a:r>
                <a:rPr lang="en-US" sz="1000">
                  <a:solidFill>
                    <a:srgbClr val="009900"/>
                  </a:solidFill>
                </a:rPr>
                <a:t>Human level performance</a:t>
              </a:r>
            </a:p>
            <a:p>
              <a:pPr marL="60325" indent="-60325" eaLnBrk="1" hangingPunct="1">
                <a:buFontTx/>
                <a:buChar char="•"/>
              </a:pPr>
              <a:r>
                <a:rPr lang="en-US" sz="1000">
                  <a:solidFill>
                    <a:srgbClr val="009900"/>
                  </a:solidFill>
                </a:rPr>
                <a:t>Dawn of a new age</a:t>
              </a:r>
            </a:p>
          </p:txBody>
        </p: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 flipH="1" flipV="1">
              <a:off x="4460" y="1503"/>
              <a:ext cx="177" cy="1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12" name="AutoShape 27"/>
            <p:cNvSpPr>
              <a:spLocks noChangeArrowheads="1"/>
            </p:cNvSpPr>
            <p:nvPr/>
          </p:nvSpPr>
          <p:spPr bwMode="auto">
            <a:xfrm>
              <a:off x="3290" y="1630"/>
              <a:ext cx="147" cy="139"/>
            </a:xfrm>
            <a:prstGeom prst="star5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" name="Text Box 28"/>
            <p:cNvSpPr txBox="1">
              <a:spLocks noChangeArrowheads="1"/>
            </p:cNvSpPr>
            <p:nvPr/>
          </p:nvSpPr>
          <p:spPr bwMode="auto">
            <a:xfrm>
              <a:off x="3415" y="1893"/>
              <a:ext cx="690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1000">
                  <a:solidFill>
                    <a:srgbClr val="0000CC"/>
                  </a:solidFill>
                </a:rPr>
                <a:t>Dawn of a new paradigm</a:t>
              </a:r>
            </a:p>
          </p:txBody>
        </p:sp>
        <p:sp>
          <p:nvSpPr>
            <p:cNvPr id="14" name="Line 29"/>
            <p:cNvSpPr>
              <a:spLocks noChangeShapeType="1"/>
            </p:cNvSpPr>
            <p:nvPr/>
          </p:nvSpPr>
          <p:spPr bwMode="auto">
            <a:xfrm flipH="1" flipV="1">
              <a:off x="3416" y="1769"/>
              <a:ext cx="113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/>
            </a:p>
          </p:txBody>
        </p:sp>
        <p:grpSp>
          <p:nvGrpSpPr>
            <p:cNvPr id="15" name="Group 30"/>
            <p:cNvGrpSpPr>
              <a:grpSpLocks/>
            </p:cNvGrpSpPr>
            <p:nvPr/>
          </p:nvGrpSpPr>
          <p:grpSpPr bwMode="auto">
            <a:xfrm>
              <a:off x="2957" y="2367"/>
              <a:ext cx="1997" cy="492"/>
              <a:chOff x="2223" y="2367"/>
              <a:chExt cx="1997" cy="492"/>
            </a:xfrm>
          </p:grpSpPr>
          <p:sp>
            <p:nvSpPr>
              <p:cNvPr id="24" name="Rectangle 31"/>
              <p:cNvSpPr>
                <a:spLocks noChangeArrowheads="1"/>
              </p:cNvSpPr>
              <p:nvPr/>
            </p:nvSpPr>
            <p:spPr bwMode="auto">
              <a:xfrm>
                <a:off x="2227" y="2367"/>
                <a:ext cx="393" cy="203"/>
              </a:xfrm>
              <a:prstGeom prst="rect">
                <a:avLst/>
              </a:prstGeom>
              <a:solidFill>
                <a:srgbClr val="FFFFC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b" anchorCtr="1"/>
              <a:lstStyle/>
              <a:p>
                <a:pPr algn="ctr" eaLnBrk="1" hangingPunct="1"/>
                <a:r>
                  <a:rPr lang="en-US" sz="1000"/>
                  <a:t>“simple”</a:t>
                </a:r>
              </a:p>
            </p:txBody>
          </p:sp>
          <p:sp>
            <p:nvSpPr>
              <p:cNvPr id="25" name="Rectangle 32"/>
              <p:cNvSpPr>
                <a:spLocks noChangeArrowheads="1"/>
              </p:cNvSpPr>
              <p:nvPr/>
            </p:nvSpPr>
            <p:spPr bwMode="auto">
              <a:xfrm>
                <a:off x="2634" y="2368"/>
                <a:ext cx="1254" cy="190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b" anchorCtr="1"/>
              <a:lstStyle/>
              <a:p>
                <a:pPr algn="ctr" eaLnBrk="1" hangingPunct="1"/>
                <a:r>
                  <a:rPr lang="en-US" sz="1000"/>
                  <a:t>“complex”</a:t>
                </a:r>
              </a:p>
            </p:txBody>
          </p:sp>
          <p:sp>
            <p:nvSpPr>
              <p:cNvPr id="26" name="Text Box 33"/>
              <p:cNvSpPr txBox="1">
                <a:spLocks noChangeArrowheads="1"/>
              </p:cNvSpPr>
              <p:nvPr/>
            </p:nvSpPr>
            <p:spPr bwMode="auto">
              <a:xfrm>
                <a:off x="2299" y="2602"/>
                <a:ext cx="1546" cy="257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en-US" sz="1400" b="1">
                    <a:solidFill>
                      <a:srgbClr val="0235B4"/>
                    </a:solidFill>
                  </a:rPr>
                  <a:t>Environmental Complexity</a:t>
                </a:r>
              </a:p>
              <a:p>
                <a:pPr algn="ctr" eaLnBrk="1" hangingPunct="1"/>
                <a:r>
                  <a:rPr lang="en-US" sz="1200" i="1">
                    <a:solidFill>
                      <a:srgbClr val="0235B4"/>
                    </a:solidFill>
                  </a:rPr>
                  <a:t>e.g. Input Combinatorics</a:t>
                </a:r>
              </a:p>
            </p:txBody>
          </p:sp>
          <p:sp>
            <p:nvSpPr>
              <p:cNvPr id="27" name="Text Box 34"/>
              <p:cNvSpPr txBox="1">
                <a:spLocks noChangeArrowheads="1"/>
              </p:cNvSpPr>
              <p:nvPr/>
            </p:nvSpPr>
            <p:spPr bwMode="auto">
              <a:xfrm>
                <a:off x="3918" y="2376"/>
                <a:ext cx="302" cy="16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sz="1400"/>
                  <a:t>[</a:t>
                </a:r>
                <a:r>
                  <a:rPr lang="en-US" sz="1400" i="1"/>
                  <a:t>log</a:t>
                </a:r>
                <a:r>
                  <a:rPr lang="en-US" sz="1400"/>
                  <a:t>]</a:t>
                </a:r>
              </a:p>
            </p:txBody>
          </p:sp>
          <p:grpSp>
            <p:nvGrpSpPr>
              <p:cNvPr id="28" name="Group 35"/>
              <p:cNvGrpSpPr>
                <a:grpSpLocks/>
              </p:cNvGrpSpPr>
              <p:nvPr/>
            </p:nvGrpSpPr>
            <p:grpSpPr bwMode="auto">
              <a:xfrm>
                <a:off x="2223" y="2373"/>
                <a:ext cx="1771" cy="69"/>
                <a:chOff x="1497" y="2421"/>
                <a:chExt cx="1771" cy="69"/>
              </a:xfrm>
            </p:grpSpPr>
            <p:sp>
              <p:nvSpPr>
                <p:cNvPr id="29" name="Line 36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2383" y="1535"/>
                  <a:ext cx="0" cy="177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30" name="Line 37"/>
                <p:cNvSpPr>
                  <a:spLocks noChangeShapeType="1"/>
                </p:cNvSpPr>
                <p:nvPr/>
              </p:nvSpPr>
              <p:spPr bwMode="auto">
                <a:xfrm>
                  <a:off x="1690" y="2421"/>
                  <a:ext cx="0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1" name="Line 38"/>
                <p:cNvSpPr>
                  <a:spLocks noChangeShapeType="1"/>
                </p:cNvSpPr>
                <p:nvPr/>
              </p:nvSpPr>
              <p:spPr bwMode="auto">
                <a:xfrm>
                  <a:off x="1872" y="2421"/>
                  <a:ext cx="0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2" name="Line 39"/>
                <p:cNvSpPr>
                  <a:spLocks noChangeShapeType="1"/>
                </p:cNvSpPr>
                <p:nvPr/>
              </p:nvSpPr>
              <p:spPr bwMode="auto">
                <a:xfrm>
                  <a:off x="2054" y="2421"/>
                  <a:ext cx="0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3" name="Line 40"/>
                <p:cNvSpPr>
                  <a:spLocks noChangeShapeType="1"/>
                </p:cNvSpPr>
                <p:nvPr/>
              </p:nvSpPr>
              <p:spPr bwMode="auto">
                <a:xfrm>
                  <a:off x="2236" y="2421"/>
                  <a:ext cx="0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4" name="Line 41"/>
                <p:cNvSpPr>
                  <a:spLocks noChangeShapeType="1"/>
                </p:cNvSpPr>
                <p:nvPr/>
              </p:nvSpPr>
              <p:spPr bwMode="auto">
                <a:xfrm>
                  <a:off x="2418" y="2421"/>
                  <a:ext cx="0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5" name="Line 42"/>
                <p:cNvSpPr>
                  <a:spLocks noChangeShapeType="1"/>
                </p:cNvSpPr>
                <p:nvPr/>
              </p:nvSpPr>
              <p:spPr bwMode="auto">
                <a:xfrm>
                  <a:off x="2600" y="2421"/>
                  <a:ext cx="0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6" name="Line 43"/>
                <p:cNvSpPr>
                  <a:spLocks noChangeShapeType="1"/>
                </p:cNvSpPr>
                <p:nvPr/>
              </p:nvSpPr>
              <p:spPr bwMode="auto">
                <a:xfrm>
                  <a:off x="2782" y="2421"/>
                  <a:ext cx="0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7" name="Line 44"/>
                <p:cNvSpPr>
                  <a:spLocks noChangeShapeType="1"/>
                </p:cNvSpPr>
                <p:nvPr/>
              </p:nvSpPr>
              <p:spPr bwMode="auto">
                <a:xfrm>
                  <a:off x="2964" y="2421"/>
                  <a:ext cx="0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sp>
          <p:nvSpPr>
            <p:cNvPr id="16" name="Arc 45"/>
            <p:cNvSpPr>
              <a:spLocks/>
            </p:cNvSpPr>
            <p:nvPr/>
          </p:nvSpPr>
          <p:spPr bwMode="auto">
            <a:xfrm>
              <a:off x="3696" y="1139"/>
              <a:ext cx="361" cy="34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7" name="AutoShape 46"/>
            <p:cNvSpPr>
              <a:spLocks noChangeArrowheads="1"/>
            </p:cNvSpPr>
            <p:nvPr/>
          </p:nvSpPr>
          <p:spPr bwMode="auto">
            <a:xfrm>
              <a:off x="3788" y="1498"/>
              <a:ext cx="147" cy="139"/>
            </a:xfrm>
            <a:prstGeom prst="star5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8" name="Text Box 47"/>
            <p:cNvSpPr txBox="1">
              <a:spLocks noChangeArrowheads="1"/>
            </p:cNvSpPr>
            <p:nvPr/>
          </p:nvSpPr>
          <p:spPr bwMode="auto">
            <a:xfrm>
              <a:off x="4188" y="1973"/>
              <a:ext cx="723" cy="13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000"/>
                <a:t>Program Objective</a:t>
              </a: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H="1" flipV="1">
              <a:off x="3918" y="1658"/>
              <a:ext cx="272" cy="3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Freeform 49"/>
            <p:cNvSpPr>
              <a:spLocks/>
            </p:cNvSpPr>
            <p:nvPr/>
          </p:nvSpPr>
          <p:spPr bwMode="auto">
            <a:xfrm>
              <a:off x="3500" y="1044"/>
              <a:ext cx="146" cy="373"/>
            </a:xfrm>
            <a:custGeom>
              <a:avLst/>
              <a:gdLst/>
              <a:ahLst/>
              <a:cxnLst>
                <a:cxn ang="0">
                  <a:pos x="0" y="373"/>
                </a:cxn>
                <a:cxn ang="0">
                  <a:pos x="82" y="184"/>
                </a:cxn>
                <a:cxn ang="0">
                  <a:pos x="146" y="0"/>
                </a:cxn>
              </a:cxnLst>
              <a:rect l="0" t="0" r="r" b="b"/>
              <a:pathLst>
                <a:path w="146" h="373">
                  <a:moveTo>
                    <a:pt x="0" y="373"/>
                  </a:moveTo>
                  <a:cubicBezTo>
                    <a:pt x="14" y="342"/>
                    <a:pt x="58" y="246"/>
                    <a:pt x="82" y="184"/>
                  </a:cubicBezTo>
                  <a:cubicBezTo>
                    <a:pt x="106" y="122"/>
                    <a:pt x="133" y="38"/>
                    <a:pt x="146" y="0"/>
                  </a:cubicBezTo>
                </a:path>
              </a:pathLst>
            </a:custGeom>
            <a:noFill/>
            <a:ln w="38100" cap="flat" cmpd="sng">
              <a:solidFill>
                <a:srgbClr val="A5002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21" name="Freeform 50"/>
            <p:cNvSpPr>
              <a:spLocks/>
            </p:cNvSpPr>
            <p:nvPr/>
          </p:nvSpPr>
          <p:spPr bwMode="auto">
            <a:xfrm>
              <a:off x="2961" y="1842"/>
              <a:ext cx="178" cy="504"/>
            </a:xfrm>
            <a:custGeom>
              <a:avLst/>
              <a:gdLst/>
              <a:ahLst/>
              <a:cxnLst>
                <a:cxn ang="0">
                  <a:pos x="0" y="504"/>
                </a:cxn>
                <a:cxn ang="0">
                  <a:pos x="64" y="177"/>
                </a:cxn>
                <a:cxn ang="0">
                  <a:pos x="178" y="0"/>
                </a:cxn>
              </a:cxnLst>
              <a:rect l="0" t="0" r="r" b="b"/>
              <a:pathLst>
                <a:path w="178" h="504">
                  <a:moveTo>
                    <a:pt x="0" y="504"/>
                  </a:moveTo>
                  <a:cubicBezTo>
                    <a:pt x="11" y="450"/>
                    <a:pt x="34" y="261"/>
                    <a:pt x="64" y="177"/>
                  </a:cubicBezTo>
                  <a:cubicBezTo>
                    <a:pt x="94" y="93"/>
                    <a:pt x="154" y="37"/>
                    <a:pt x="178" y="0"/>
                  </a:cubicBezTo>
                </a:path>
              </a:pathLst>
            </a:custGeom>
            <a:noFill/>
            <a:ln w="38100" cap="flat" cmpd="sng">
              <a:solidFill>
                <a:srgbClr val="00808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2" name="AutoShape 51"/>
            <p:cNvSpPr>
              <a:spLocks noChangeArrowheads="1"/>
            </p:cNvSpPr>
            <p:nvPr/>
          </p:nvSpPr>
          <p:spPr bwMode="auto">
            <a:xfrm>
              <a:off x="4329" y="1371"/>
              <a:ext cx="147" cy="139"/>
            </a:xfrm>
            <a:prstGeom prst="star5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ru-RU" sz="1600">
                <a:solidFill>
                  <a:srgbClr val="009900"/>
                </a:solidFill>
              </a:endParaRPr>
            </a:p>
          </p:txBody>
        </p:sp>
        <p:sp>
          <p:nvSpPr>
            <p:cNvPr id="23" name="Text Box 52"/>
            <p:cNvSpPr txBox="1">
              <a:spLocks noChangeArrowheads="1"/>
            </p:cNvSpPr>
            <p:nvPr/>
          </p:nvSpPr>
          <p:spPr bwMode="auto">
            <a:xfrm>
              <a:off x="3814" y="1010"/>
              <a:ext cx="851" cy="289"/>
            </a:xfrm>
            <a:prstGeom prst="rect">
              <a:avLst/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1000"/>
                <a:t>A trade between universality and efficiency</a:t>
              </a:r>
            </a:p>
          </p:txBody>
        </p:sp>
      </p:grpSp>
      <p:grpSp>
        <p:nvGrpSpPr>
          <p:cNvPr id="102" name="Группа 101"/>
          <p:cNvGrpSpPr/>
          <p:nvPr/>
        </p:nvGrpSpPr>
        <p:grpSpPr>
          <a:xfrm>
            <a:off x="609600" y="3733800"/>
            <a:ext cx="4572000" cy="2133600"/>
            <a:chOff x="990600" y="1266825"/>
            <a:chExt cx="7238290" cy="3000375"/>
          </a:xfrm>
        </p:grpSpPr>
        <p:grpSp>
          <p:nvGrpSpPr>
            <p:cNvPr id="103" name="Group 70"/>
            <p:cNvGrpSpPr>
              <a:grpSpLocks/>
            </p:cNvGrpSpPr>
            <p:nvPr/>
          </p:nvGrpSpPr>
          <p:grpSpPr bwMode="auto">
            <a:xfrm>
              <a:off x="2435225" y="1266825"/>
              <a:ext cx="1676400" cy="2862263"/>
              <a:chOff x="1534" y="624"/>
              <a:chExt cx="1056" cy="1803"/>
            </a:xfrm>
          </p:grpSpPr>
          <p:grpSp>
            <p:nvGrpSpPr>
              <p:cNvPr id="139" name="Group 50"/>
              <p:cNvGrpSpPr>
                <a:grpSpLocks/>
              </p:cNvGrpSpPr>
              <p:nvPr/>
            </p:nvGrpSpPr>
            <p:grpSpPr bwMode="auto">
              <a:xfrm>
                <a:off x="1623" y="2178"/>
                <a:ext cx="878" cy="249"/>
                <a:chOff x="2007" y="2352"/>
                <a:chExt cx="878" cy="249"/>
              </a:xfrm>
            </p:grpSpPr>
            <p:sp>
              <p:nvSpPr>
                <p:cNvPr id="150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007" y="2352"/>
                  <a:ext cx="0" cy="249"/>
                </a:xfrm>
                <a:prstGeom prst="line">
                  <a:avLst/>
                </a:prstGeom>
                <a:noFill/>
                <a:ln w="762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51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2303" y="2352"/>
                  <a:ext cx="0" cy="249"/>
                </a:xfrm>
                <a:prstGeom prst="line">
                  <a:avLst/>
                </a:prstGeom>
                <a:noFill/>
                <a:ln w="762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52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2589" y="2352"/>
                  <a:ext cx="0" cy="249"/>
                </a:xfrm>
                <a:prstGeom prst="line">
                  <a:avLst/>
                </a:prstGeom>
                <a:noFill/>
                <a:ln w="762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53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885" y="2352"/>
                  <a:ext cx="0" cy="249"/>
                </a:xfrm>
                <a:prstGeom prst="line">
                  <a:avLst/>
                </a:prstGeom>
                <a:noFill/>
                <a:ln w="762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pSp>
            <p:nvGrpSpPr>
              <p:cNvPr id="140" name="Group 39"/>
              <p:cNvGrpSpPr>
                <a:grpSpLocks/>
              </p:cNvGrpSpPr>
              <p:nvPr/>
            </p:nvGrpSpPr>
            <p:grpSpPr bwMode="auto">
              <a:xfrm>
                <a:off x="1534" y="624"/>
                <a:ext cx="1056" cy="1560"/>
                <a:chOff x="1528" y="928"/>
                <a:chExt cx="1056" cy="1560"/>
              </a:xfrm>
            </p:grpSpPr>
            <p:sp>
              <p:nvSpPr>
                <p:cNvPr id="141" name="Oval 15"/>
                <p:cNvSpPr>
                  <a:spLocks noChangeArrowheads="1"/>
                </p:cNvSpPr>
                <p:nvPr/>
              </p:nvSpPr>
              <p:spPr bwMode="auto">
                <a:xfrm rot="-5400000">
                  <a:off x="1528" y="2296"/>
                  <a:ext cx="192" cy="192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142" name="Oval 16"/>
                <p:cNvSpPr>
                  <a:spLocks noChangeArrowheads="1"/>
                </p:cNvSpPr>
                <p:nvPr/>
              </p:nvSpPr>
              <p:spPr bwMode="auto">
                <a:xfrm rot="-5400000">
                  <a:off x="1816" y="2296"/>
                  <a:ext cx="192" cy="192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143" name="Oval 17"/>
                <p:cNvSpPr>
                  <a:spLocks noChangeArrowheads="1"/>
                </p:cNvSpPr>
                <p:nvPr/>
              </p:nvSpPr>
              <p:spPr bwMode="auto">
                <a:xfrm rot="-5400000">
                  <a:off x="2104" y="2296"/>
                  <a:ext cx="192" cy="192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144" name="Oval 18"/>
                <p:cNvSpPr>
                  <a:spLocks noChangeArrowheads="1"/>
                </p:cNvSpPr>
                <p:nvPr/>
              </p:nvSpPr>
              <p:spPr bwMode="auto">
                <a:xfrm rot="-5400000">
                  <a:off x="2392" y="2296"/>
                  <a:ext cx="192" cy="192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grpSp>
              <p:nvGrpSpPr>
                <p:cNvPr id="145" name="Group 25"/>
                <p:cNvGrpSpPr>
                  <a:grpSpLocks/>
                </p:cNvGrpSpPr>
                <p:nvPr/>
              </p:nvGrpSpPr>
              <p:grpSpPr bwMode="auto">
                <a:xfrm>
                  <a:off x="1624" y="928"/>
                  <a:ext cx="864" cy="1368"/>
                  <a:chOff x="2400" y="816"/>
                  <a:chExt cx="864" cy="1368"/>
                </a:xfrm>
              </p:grpSpPr>
              <p:sp>
                <p:nvSpPr>
                  <p:cNvPr id="146" name="Line 19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2580" y="1500"/>
                    <a:ext cx="1368" cy="0"/>
                  </a:xfrm>
                  <a:prstGeom prst="line">
                    <a:avLst/>
                  </a:prstGeom>
                  <a:noFill/>
                  <a:ln w="76200">
                    <a:solidFill>
                      <a:srgbClr val="660066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47" name="Line 20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2292" y="1500"/>
                    <a:ext cx="1368" cy="0"/>
                  </a:xfrm>
                  <a:prstGeom prst="line">
                    <a:avLst/>
                  </a:prstGeom>
                  <a:noFill/>
                  <a:ln w="76200">
                    <a:solidFill>
                      <a:srgbClr val="660066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48" name="Line 21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2004" y="1500"/>
                    <a:ext cx="1368" cy="0"/>
                  </a:xfrm>
                  <a:prstGeom prst="line">
                    <a:avLst/>
                  </a:prstGeom>
                  <a:noFill/>
                  <a:ln w="76200">
                    <a:solidFill>
                      <a:srgbClr val="660066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49" name="Line 22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1716" y="1500"/>
                    <a:ext cx="1368" cy="0"/>
                  </a:xfrm>
                  <a:prstGeom prst="line">
                    <a:avLst/>
                  </a:prstGeom>
                  <a:noFill/>
                  <a:ln w="76200">
                    <a:solidFill>
                      <a:srgbClr val="660066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</p:grpSp>
        </p:grpSp>
        <p:sp>
          <p:nvSpPr>
            <p:cNvPr id="104" name="Text Box 34"/>
            <p:cNvSpPr txBox="1">
              <a:spLocks noChangeArrowheads="1"/>
            </p:cNvSpPr>
            <p:nvPr/>
          </p:nvSpPr>
          <p:spPr bwMode="auto">
            <a:xfrm>
              <a:off x="5289551" y="3138488"/>
              <a:ext cx="2839919" cy="541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dirty="0"/>
                <a:t>Crossbar synapse</a:t>
              </a:r>
            </a:p>
          </p:txBody>
        </p:sp>
        <p:sp>
          <p:nvSpPr>
            <p:cNvPr id="105" name="Text Box 37"/>
            <p:cNvSpPr txBox="1">
              <a:spLocks noChangeArrowheads="1"/>
            </p:cNvSpPr>
            <p:nvPr/>
          </p:nvSpPr>
          <p:spPr bwMode="auto">
            <a:xfrm>
              <a:off x="4919665" y="1350963"/>
              <a:ext cx="2632910" cy="541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Axonic</a:t>
              </a:r>
              <a:r>
                <a:rPr lang="en-US" sz="1400" dirty="0"/>
                <a:t> electrode</a:t>
              </a:r>
            </a:p>
          </p:txBody>
        </p:sp>
        <p:grpSp>
          <p:nvGrpSpPr>
            <p:cNvPr id="106" name="Group 68"/>
            <p:cNvGrpSpPr>
              <a:grpSpLocks/>
            </p:cNvGrpSpPr>
            <p:nvPr/>
          </p:nvGrpSpPr>
          <p:grpSpPr bwMode="auto">
            <a:xfrm>
              <a:off x="1076325" y="1571625"/>
              <a:ext cx="3492500" cy="1676400"/>
              <a:chOff x="1062" y="990"/>
              <a:chExt cx="2200" cy="1056"/>
            </a:xfrm>
          </p:grpSpPr>
          <p:sp>
            <p:nvSpPr>
              <p:cNvPr id="127" name="Oval 5"/>
              <p:cNvSpPr>
                <a:spLocks noChangeArrowheads="1"/>
              </p:cNvSpPr>
              <p:nvPr/>
            </p:nvSpPr>
            <p:spPr bwMode="auto">
              <a:xfrm>
                <a:off x="1582" y="990"/>
                <a:ext cx="192" cy="19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8" name="Oval 6"/>
              <p:cNvSpPr>
                <a:spLocks noChangeArrowheads="1"/>
              </p:cNvSpPr>
              <p:nvPr/>
            </p:nvSpPr>
            <p:spPr bwMode="auto">
              <a:xfrm>
                <a:off x="1582" y="1278"/>
                <a:ext cx="192" cy="19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9" name="Oval 7"/>
              <p:cNvSpPr>
                <a:spLocks noChangeArrowheads="1"/>
              </p:cNvSpPr>
              <p:nvPr/>
            </p:nvSpPr>
            <p:spPr bwMode="auto">
              <a:xfrm>
                <a:off x="1582" y="1566"/>
                <a:ext cx="192" cy="19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30" name="Oval 8"/>
              <p:cNvSpPr>
                <a:spLocks noChangeArrowheads="1"/>
              </p:cNvSpPr>
              <p:nvPr/>
            </p:nvSpPr>
            <p:spPr bwMode="auto">
              <a:xfrm>
                <a:off x="1582" y="1854"/>
                <a:ext cx="192" cy="19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31" name="Line 9"/>
              <p:cNvSpPr>
                <a:spLocks noChangeShapeType="1"/>
              </p:cNvSpPr>
              <p:nvPr/>
            </p:nvSpPr>
            <p:spPr bwMode="auto">
              <a:xfrm>
                <a:off x="1774" y="1950"/>
                <a:ext cx="1488" cy="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2" name="Line 10"/>
              <p:cNvSpPr>
                <a:spLocks noChangeShapeType="1"/>
              </p:cNvSpPr>
              <p:nvPr/>
            </p:nvSpPr>
            <p:spPr bwMode="auto">
              <a:xfrm>
                <a:off x="1774" y="1662"/>
                <a:ext cx="1488" cy="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3" name="Line 11"/>
              <p:cNvSpPr>
                <a:spLocks noChangeShapeType="1"/>
              </p:cNvSpPr>
              <p:nvPr/>
            </p:nvSpPr>
            <p:spPr bwMode="auto">
              <a:xfrm>
                <a:off x="1774" y="1374"/>
                <a:ext cx="1488" cy="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4" name="Line 12"/>
              <p:cNvSpPr>
                <a:spLocks noChangeShapeType="1"/>
              </p:cNvSpPr>
              <p:nvPr/>
            </p:nvSpPr>
            <p:spPr bwMode="auto">
              <a:xfrm>
                <a:off x="1774" y="1086"/>
                <a:ext cx="1488" cy="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5" name="Line 40"/>
              <p:cNvSpPr>
                <a:spLocks noChangeShapeType="1"/>
              </p:cNvSpPr>
              <p:nvPr/>
            </p:nvSpPr>
            <p:spPr bwMode="auto">
              <a:xfrm flipH="1">
                <a:off x="1062" y="1952"/>
                <a:ext cx="528" cy="0"/>
              </a:xfrm>
              <a:prstGeom prst="line">
                <a:avLst/>
              </a:prstGeom>
              <a:noFill/>
              <a:ln w="76200">
                <a:solidFill>
                  <a:srgbClr val="6600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6" name="Line 41"/>
              <p:cNvSpPr>
                <a:spLocks noChangeShapeType="1"/>
              </p:cNvSpPr>
              <p:nvPr/>
            </p:nvSpPr>
            <p:spPr bwMode="auto">
              <a:xfrm flipH="1">
                <a:off x="1062" y="1668"/>
                <a:ext cx="528" cy="0"/>
              </a:xfrm>
              <a:prstGeom prst="line">
                <a:avLst/>
              </a:prstGeom>
              <a:noFill/>
              <a:ln w="76200">
                <a:solidFill>
                  <a:srgbClr val="6600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" name="Line 42"/>
              <p:cNvSpPr>
                <a:spLocks noChangeShapeType="1"/>
              </p:cNvSpPr>
              <p:nvPr/>
            </p:nvSpPr>
            <p:spPr bwMode="auto">
              <a:xfrm flipH="1">
                <a:off x="1062" y="1384"/>
                <a:ext cx="528" cy="0"/>
              </a:xfrm>
              <a:prstGeom prst="line">
                <a:avLst/>
              </a:prstGeom>
              <a:noFill/>
              <a:ln w="76200">
                <a:solidFill>
                  <a:srgbClr val="6600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" name="Line 43"/>
              <p:cNvSpPr>
                <a:spLocks noChangeShapeType="1"/>
              </p:cNvSpPr>
              <p:nvPr/>
            </p:nvSpPr>
            <p:spPr bwMode="auto">
              <a:xfrm flipH="1">
                <a:off x="1062" y="1090"/>
                <a:ext cx="528" cy="0"/>
              </a:xfrm>
              <a:prstGeom prst="line">
                <a:avLst/>
              </a:prstGeom>
              <a:noFill/>
              <a:ln w="76200">
                <a:solidFill>
                  <a:srgbClr val="660066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07" name="Oval 31"/>
            <p:cNvSpPr>
              <a:spLocks noChangeArrowheads="1"/>
            </p:cNvSpPr>
            <p:nvPr/>
          </p:nvSpPr>
          <p:spPr bwMode="auto">
            <a:xfrm>
              <a:off x="3778250" y="289560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8" name="Text Box 35"/>
            <p:cNvSpPr txBox="1">
              <a:spLocks noChangeArrowheads="1"/>
            </p:cNvSpPr>
            <p:nvPr/>
          </p:nvSpPr>
          <p:spPr bwMode="auto">
            <a:xfrm>
              <a:off x="5302252" y="1919289"/>
              <a:ext cx="2926638" cy="541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Dendritic</a:t>
              </a:r>
              <a:r>
                <a:rPr lang="en-US" sz="1400" dirty="0"/>
                <a:t> electrode</a:t>
              </a:r>
            </a:p>
          </p:txBody>
        </p:sp>
        <p:cxnSp>
          <p:nvCxnSpPr>
            <p:cNvPr id="109" name="AutoShape 52"/>
            <p:cNvCxnSpPr>
              <a:cxnSpLocks noChangeShapeType="1"/>
              <a:stCxn id="108" idx="1"/>
              <a:endCxn id="131" idx="1"/>
            </p:cNvCxnSpPr>
            <p:nvPr/>
          </p:nvCxnSpPr>
          <p:spPr bwMode="auto">
            <a:xfrm flipH="1">
              <a:off x="4568825" y="2190099"/>
              <a:ext cx="733427" cy="9055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0" name="AutoShape 53"/>
            <p:cNvCxnSpPr>
              <a:cxnSpLocks noChangeShapeType="1"/>
              <a:stCxn id="105" idx="1"/>
              <a:endCxn id="146" idx="1"/>
            </p:cNvCxnSpPr>
            <p:nvPr/>
          </p:nvCxnSpPr>
          <p:spPr bwMode="auto">
            <a:xfrm flipH="1" flipV="1">
              <a:off x="3959227" y="1266827"/>
              <a:ext cx="960438" cy="3549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1" name="AutoShape 63"/>
            <p:cNvCxnSpPr>
              <a:cxnSpLocks noChangeShapeType="1"/>
              <a:stCxn id="108" idx="3"/>
              <a:endCxn id="119" idx="3"/>
            </p:cNvCxnSpPr>
            <p:nvPr/>
          </p:nvCxnSpPr>
          <p:spPr bwMode="auto">
            <a:xfrm flipH="1">
              <a:off x="7772402" y="2190099"/>
              <a:ext cx="456488" cy="1658002"/>
            </a:xfrm>
            <a:prstGeom prst="bentConnector3">
              <a:avLst>
                <a:gd name="adj1" fmla="val -8739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12" name="AutoShape 64"/>
            <p:cNvCxnSpPr>
              <a:cxnSpLocks noChangeShapeType="1"/>
              <a:stCxn id="105" idx="3"/>
              <a:endCxn id="122" idx="3"/>
            </p:cNvCxnSpPr>
            <p:nvPr/>
          </p:nvCxnSpPr>
          <p:spPr bwMode="auto">
            <a:xfrm>
              <a:off x="7552575" y="1621774"/>
              <a:ext cx="219827" cy="2531127"/>
            </a:xfrm>
            <a:prstGeom prst="bentConnector3">
              <a:avLst>
                <a:gd name="adj1" fmla="val 28147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grpSp>
          <p:nvGrpSpPr>
            <p:cNvPr id="113" name="Group 69"/>
            <p:cNvGrpSpPr>
              <a:grpSpLocks/>
            </p:cNvGrpSpPr>
            <p:nvPr/>
          </p:nvGrpSpPr>
          <p:grpSpPr bwMode="auto">
            <a:xfrm>
              <a:off x="5029200" y="3733800"/>
              <a:ext cx="2743200" cy="533400"/>
              <a:chOff x="3552" y="2208"/>
              <a:chExt cx="1728" cy="336"/>
            </a:xfrm>
          </p:grpSpPr>
          <p:sp>
            <p:nvSpPr>
              <p:cNvPr id="119" name="Rectangle 56"/>
              <p:cNvSpPr>
                <a:spLocks noChangeArrowheads="1"/>
              </p:cNvSpPr>
              <p:nvPr/>
            </p:nvSpPr>
            <p:spPr bwMode="auto">
              <a:xfrm>
                <a:off x="3600" y="2208"/>
                <a:ext cx="1680" cy="14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0" name="Rectangle 57"/>
              <p:cNvSpPr>
                <a:spLocks noChangeArrowheads="1"/>
              </p:cNvSpPr>
              <p:nvPr/>
            </p:nvSpPr>
            <p:spPr bwMode="auto">
              <a:xfrm>
                <a:off x="3600" y="2400"/>
                <a:ext cx="336" cy="144"/>
              </a:xfrm>
              <a:prstGeom prst="rect">
                <a:avLst/>
              </a:prstGeom>
              <a:solidFill>
                <a:srgbClr val="66006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1" name="Rectangle 58"/>
              <p:cNvSpPr>
                <a:spLocks noChangeArrowheads="1"/>
              </p:cNvSpPr>
              <p:nvPr/>
            </p:nvSpPr>
            <p:spPr bwMode="auto">
              <a:xfrm>
                <a:off x="4272" y="2400"/>
                <a:ext cx="336" cy="144"/>
              </a:xfrm>
              <a:prstGeom prst="rect">
                <a:avLst/>
              </a:prstGeom>
              <a:solidFill>
                <a:srgbClr val="66006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2" name="Rectangle 59"/>
              <p:cNvSpPr>
                <a:spLocks noChangeArrowheads="1"/>
              </p:cNvSpPr>
              <p:nvPr/>
            </p:nvSpPr>
            <p:spPr bwMode="auto">
              <a:xfrm>
                <a:off x="4944" y="2400"/>
                <a:ext cx="336" cy="144"/>
              </a:xfrm>
              <a:prstGeom prst="rect">
                <a:avLst/>
              </a:prstGeom>
              <a:solidFill>
                <a:srgbClr val="66006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3" name="Rectangle 60"/>
              <p:cNvSpPr>
                <a:spLocks noChangeArrowheads="1"/>
              </p:cNvSpPr>
              <p:nvPr/>
            </p:nvSpPr>
            <p:spPr bwMode="auto">
              <a:xfrm>
                <a:off x="3600" y="2352"/>
                <a:ext cx="336" cy="48"/>
              </a:xfrm>
              <a:prstGeom prst="rect">
                <a:avLst/>
              </a:prstGeom>
              <a:solidFill>
                <a:srgbClr val="99FF99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4" name="Rectangle 61"/>
              <p:cNvSpPr>
                <a:spLocks noChangeArrowheads="1"/>
              </p:cNvSpPr>
              <p:nvPr/>
            </p:nvSpPr>
            <p:spPr bwMode="auto">
              <a:xfrm>
                <a:off x="4272" y="2352"/>
                <a:ext cx="336" cy="48"/>
              </a:xfrm>
              <a:prstGeom prst="rect">
                <a:avLst/>
              </a:prstGeom>
              <a:solidFill>
                <a:srgbClr val="99FF99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5" name="Rectangle 62"/>
              <p:cNvSpPr>
                <a:spLocks noChangeArrowheads="1"/>
              </p:cNvSpPr>
              <p:nvPr/>
            </p:nvSpPr>
            <p:spPr bwMode="auto">
              <a:xfrm>
                <a:off x="4944" y="2352"/>
                <a:ext cx="336" cy="48"/>
              </a:xfrm>
              <a:prstGeom prst="rect">
                <a:avLst/>
              </a:prstGeom>
              <a:solidFill>
                <a:srgbClr val="99FF99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26" name="Oval 65"/>
              <p:cNvSpPr>
                <a:spLocks noChangeArrowheads="1"/>
              </p:cNvSpPr>
              <p:nvPr/>
            </p:nvSpPr>
            <p:spPr bwMode="auto">
              <a:xfrm>
                <a:off x="3552" y="2304"/>
                <a:ext cx="43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cxnSp>
          <p:nvCxnSpPr>
            <p:cNvPr id="114" name="AutoShape 66"/>
            <p:cNvCxnSpPr>
              <a:cxnSpLocks noChangeShapeType="1"/>
              <a:stCxn id="104" idx="1"/>
              <a:endCxn id="107" idx="5"/>
            </p:cNvCxnSpPr>
            <p:nvPr/>
          </p:nvCxnSpPr>
          <p:spPr bwMode="auto">
            <a:xfrm rot="10800000">
              <a:off x="4103456" y="3220805"/>
              <a:ext cx="1186096" cy="18849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15" name="AutoShape 67"/>
            <p:cNvCxnSpPr>
              <a:cxnSpLocks noChangeShapeType="1"/>
              <a:stCxn id="104" idx="1"/>
              <a:endCxn id="126" idx="2"/>
            </p:cNvCxnSpPr>
            <p:nvPr/>
          </p:nvCxnSpPr>
          <p:spPr bwMode="auto">
            <a:xfrm rot="10800000" flipV="1">
              <a:off x="5029203" y="3409297"/>
              <a:ext cx="260350" cy="629301"/>
            </a:xfrm>
            <a:prstGeom prst="bentConnector3">
              <a:avLst>
                <a:gd name="adj1" fmla="val 25322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116" name="Text Box 72"/>
            <p:cNvSpPr txBox="1">
              <a:spLocks noChangeArrowheads="1"/>
            </p:cNvSpPr>
            <p:nvPr/>
          </p:nvSpPr>
          <p:spPr bwMode="auto">
            <a:xfrm>
              <a:off x="990600" y="3405188"/>
              <a:ext cx="1256591" cy="595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/>
                <a:t>Soma</a:t>
              </a:r>
            </a:p>
          </p:txBody>
        </p:sp>
        <p:cxnSp>
          <p:nvCxnSpPr>
            <p:cNvPr id="117" name="AutoShape 73"/>
            <p:cNvCxnSpPr>
              <a:cxnSpLocks noChangeShapeType="1"/>
              <a:stCxn id="116" idx="3"/>
              <a:endCxn id="130" idx="4"/>
            </p:cNvCxnSpPr>
            <p:nvPr/>
          </p:nvCxnSpPr>
          <p:spPr bwMode="auto">
            <a:xfrm flipH="1" flipV="1">
              <a:off x="2054225" y="3248025"/>
              <a:ext cx="192966" cy="455052"/>
            </a:xfrm>
            <a:prstGeom prst="bentConnector4">
              <a:avLst>
                <a:gd name="adj1" fmla="val -206736"/>
                <a:gd name="adj2" fmla="val 8273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18" name="AutoShape 74"/>
            <p:cNvCxnSpPr>
              <a:cxnSpLocks noChangeShapeType="1"/>
              <a:stCxn id="116" idx="3"/>
              <a:endCxn id="141" idx="0"/>
            </p:cNvCxnSpPr>
            <p:nvPr/>
          </p:nvCxnSpPr>
          <p:spPr bwMode="auto">
            <a:xfrm flipV="1">
              <a:off x="2247191" y="3590927"/>
              <a:ext cx="188034" cy="112151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pic>
        <p:nvPicPr>
          <p:cNvPr id="154" name="Picture 2" descr="Картинки по запросу Memrist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3810000"/>
            <a:ext cx="3896889" cy="2266561"/>
          </a:xfrm>
          <a:prstGeom prst="rect">
            <a:avLst/>
          </a:prstGeom>
          <a:noFill/>
        </p:spPr>
      </p:pic>
      <p:sp>
        <p:nvSpPr>
          <p:cNvPr id="155" name="TextBox 154"/>
          <p:cNvSpPr txBox="1"/>
          <p:nvPr/>
        </p:nvSpPr>
        <p:spPr>
          <a:xfrm>
            <a:off x="228600" y="0"/>
            <a:ext cx="967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NEUROMORPHIC COMPUTERS – PROJECT SYNAPSE - DARPA</a:t>
            </a:r>
            <a:endParaRPr lang="ru-RU" sz="2400" b="1" dirty="0"/>
          </a:p>
        </p:txBody>
      </p:sp>
      <p:pic>
        <p:nvPicPr>
          <p:cNvPr id="15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07088"/>
            <a:ext cx="2749853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://www.edgefx.in/wp-content/uploads/2014/06/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90600"/>
            <a:ext cx="8994064" cy="48006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43000" y="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   NEUROMORPHIC COMPUTING ROADMAP  </a:t>
            </a:r>
            <a:endParaRPr lang="ru-RU" sz="2400" b="1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7088"/>
            <a:ext cx="265747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457200"/>
            <a:ext cx="5334000" cy="325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5800" y="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PANi</a:t>
            </a:r>
            <a:r>
              <a:rPr lang="en-US" sz="2400" b="1" dirty="0" smtClean="0"/>
              <a:t> BASED MEMRISTOR – EROKHIN, FONTANA - 2008</a:t>
            </a:r>
            <a:endParaRPr lang="ru-RU" sz="24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3781827"/>
            <a:ext cx="6974115" cy="257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819400" y="6477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Ionic current</a:t>
            </a:r>
            <a:endParaRPr lang="ru-RU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24600" y="64886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Electronic current</a:t>
            </a:r>
            <a:endParaRPr lang="ru-RU" b="1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5984264"/>
            <a:ext cx="2177143" cy="888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14400"/>
            <a:ext cx="8077200" cy="278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810000"/>
            <a:ext cx="8077200" cy="204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1000" y="0"/>
            <a:ext cx="929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FIRST ATTEMPTS TO INTERPRET </a:t>
            </a:r>
            <a:r>
              <a:rPr lang="en-US" sz="2400" b="1" dirty="0" err="1" smtClean="0"/>
              <a:t>PANi</a:t>
            </a:r>
            <a:r>
              <a:rPr lang="en-US" sz="2400" b="1" dirty="0" smtClean="0"/>
              <a:t> MEMRISTOR  OPERATION MECHANISM – EROKHIN, 2013</a:t>
            </a:r>
            <a:endParaRPr lang="ru-RU" sz="24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265747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9" descr="8me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04801" y="990601"/>
            <a:ext cx="4642489" cy="2590800"/>
          </a:xfrm>
          <a:prstGeom prst="rect">
            <a:avLst/>
          </a:prstGeom>
          <a:noFill/>
        </p:spPr>
      </p:pic>
      <p:pic>
        <p:nvPicPr>
          <p:cNvPr id="55" name="Picture 13" descr="fig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5250" y="990600"/>
            <a:ext cx="359276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" name="Group 49"/>
          <p:cNvGraphicFramePr>
            <a:graphicFrameLocks/>
          </p:cNvGraphicFramePr>
          <p:nvPr/>
        </p:nvGraphicFramePr>
        <p:xfrm>
          <a:off x="3200400" y="4419600"/>
          <a:ext cx="3962401" cy="2285999"/>
        </p:xfrm>
        <a:graphic>
          <a:graphicData uri="http://schemas.openxmlformats.org/drawingml/2006/table">
            <a:tbl>
              <a:tblPr/>
              <a:tblGrid>
                <a:gridCol w="1365797"/>
                <a:gridCol w="1299625"/>
                <a:gridCol w="1296979"/>
              </a:tblGrid>
              <a:tr h="4882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Out 1 (nA)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Out 2 (nA)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88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Before training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88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After training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65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0" y="0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SET OF 8 </a:t>
            </a:r>
            <a:r>
              <a:rPr lang="en-US" sz="2400" b="1" dirty="0" err="1" smtClean="0"/>
              <a:t>PANi</a:t>
            </a:r>
            <a:r>
              <a:rPr lang="en-US" sz="2400" b="1" dirty="0" smtClean="0"/>
              <a:t> BASED MEMRISTORS ON FLEXIBLE SUBSTRATE  </a:t>
            </a:r>
            <a:endParaRPr lang="ru-RU" sz="2400" b="1" dirty="0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867400"/>
            <a:ext cx="2362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05200" y="3810000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Simple learning procedure</a:t>
            </a:r>
            <a:endParaRPr lang="ru-RU" b="1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" y="5907088"/>
            <a:ext cx="2657475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Тема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CC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E2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</TotalTime>
  <Words>640</Words>
  <Application>Microsoft Office PowerPoint</Application>
  <PresentationFormat>A4 Paper (210x297 mm)</PresentationFormat>
  <Paragraphs>160</Paragraphs>
  <Slides>35</Slides>
  <Notes>0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Тема Office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ELECTROCHROMIC CYCLOVOLTAMMOGRAMM</vt:lpstr>
      <vt:lpstr>SPECTROELECTROCHEMISTRY MEASUREMENTS</vt:lpstr>
      <vt:lpstr>PowerPoint Presentation</vt:lpstr>
      <vt:lpstr>PANI FILM-THROUGH CONDUCTIVITY MEASUREMENT</vt:lpstr>
      <vt:lpstr>PowerPoint Presentation</vt:lpstr>
      <vt:lpstr>PowerPoint Presentation</vt:lpstr>
      <vt:lpstr>MEMRISTIVE EFFECT MOVIE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Stability at 55oC</vt:lpstr>
      <vt:lpstr>Discharge to short circuit</vt:lpstr>
      <vt:lpstr>Discharge to 3 Ohm</vt:lpstr>
      <vt:lpstr>I-V curve at 40 C</vt:lpstr>
      <vt:lpstr>Impedance at 40 C</vt:lpstr>
      <vt:lpstr>Results of approximation of equivalent circuit</vt:lpstr>
      <vt:lpstr>PowerPoint Presentation</vt:lpstr>
    </vt:vector>
  </TitlesOfParts>
  <Company>MSU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Scan1</dc:creator>
  <cp:lastModifiedBy>dmitri.godovsky</cp:lastModifiedBy>
  <cp:revision>141</cp:revision>
  <dcterms:created xsi:type="dcterms:W3CDTF">2010-10-13T10:02:53Z</dcterms:created>
  <dcterms:modified xsi:type="dcterms:W3CDTF">2017-05-26T13:09:10Z</dcterms:modified>
</cp:coreProperties>
</file>